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0" r:id="rId5"/>
    <p:sldId id="261" r:id="rId6"/>
    <p:sldId id="262" r:id="rId7"/>
    <p:sldId id="263" r:id="rId8"/>
    <p:sldId id="265" r:id="rId9"/>
    <p:sldId id="266" r:id="rId10"/>
    <p:sldId id="267" r:id="rId11"/>
    <p:sldId id="268" r:id="rId12"/>
    <p:sldId id="270" r:id="rId13"/>
    <p:sldId id="271" r:id="rId14"/>
    <p:sldId id="272" r:id="rId15"/>
  </p:sldIdLst>
  <p:sldSz cx="18288000" cy="10287000"/>
  <p:notesSz cx="6858000" cy="9144000"/>
  <p:embeddedFontLst>
    <p:embeddedFont>
      <p:font typeface="Bodoni MT Black" panose="02070A03080606020203" pitchFamily="18" charset="0"/>
      <p:bold r:id="rId16"/>
      <p:boldItalic r:id="rId17"/>
    </p:embeddedFont>
    <p:embeddedFont>
      <p:font typeface="Trebuchet MS" panose="020B0603020202020204" pitchFamily="34"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3256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64760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18063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18309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76819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59297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6678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921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90606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511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2683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8618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0068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23315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5632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3674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t>10/15/2024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513839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66C4">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5720864" y="1427539"/>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88839" y="7189019"/>
            <a:ext cx="8917172" cy="841680"/>
            <a:chOff x="-6640" y="-20060"/>
            <a:chExt cx="1405821" cy="163813"/>
          </a:xfrm>
        </p:grpSpPr>
        <p:sp>
          <p:nvSpPr>
            <p:cNvPr id="7" name="Freeform 7"/>
            <p:cNvSpPr/>
            <p:nvPr/>
          </p:nvSpPr>
          <p:spPr>
            <a:xfrm>
              <a:off x="0" y="0"/>
              <a:ext cx="1399181" cy="125713"/>
            </a:xfrm>
            <a:custGeom>
              <a:avLst/>
              <a:gdLst/>
              <a:ahLst/>
              <a:cxnLst/>
              <a:rect l="l" t="t" r="r" b="b"/>
              <a:pathLst>
                <a:path w="1399181" h="125713">
                  <a:moveTo>
                    <a:pt x="19384" y="0"/>
                  </a:moveTo>
                  <a:lnTo>
                    <a:pt x="1379797" y="0"/>
                  </a:lnTo>
                  <a:cubicBezTo>
                    <a:pt x="1384938" y="0"/>
                    <a:pt x="1389868" y="2042"/>
                    <a:pt x="1393504" y="5678"/>
                  </a:cubicBezTo>
                  <a:cubicBezTo>
                    <a:pt x="1397139" y="9313"/>
                    <a:pt x="1399181" y="14243"/>
                    <a:pt x="1399181" y="19384"/>
                  </a:cubicBezTo>
                  <a:lnTo>
                    <a:pt x="1399181" y="106329"/>
                  </a:lnTo>
                  <a:cubicBezTo>
                    <a:pt x="1399181" y="111470"/>
                    <a:pt x="1397139" y="116401"/>
                    <a:pt x="1393504" y="120036"/>
                  </a:cubicBezTo>
                  <a:cubicBezTo>
                    <a:pt x="1389868" y="123671"/>
                    <a:pt x="1384938" y="125713"/>
                    <a:pt x="1379797" y="125713"/>
                  </a:cubicBezTo>
                  <a:lnTo>
                    <a:pt x="19384" y="125713"/>
                  </a:lnTo>
                  <a:cubicBezTo>
                    <a:pt x="14243" y="125713"/>
                    <a:pt x="9313" y="123671"/>
                    <a:pt x="5678" y="120036"/>
                  </a:cubicBezTo>
                  <a:cubicBezTo>
                    <a:pt x="2042" y="116401"/>
                    <a:pt x="0" y="111470"/>
                    <a:pt x="0" y="106329"/>
                  </a:cubicBezTo>
                  <a:lnTo>
                    <a:pt x="0" y="19384"/>
                  </a:lnTo>
                  <a:cubicBezTo>
                    <a:pt x="0" y="14243"/>
                    <a:pt x="2042" y="9313"/>
                    <a:pt x="5678" y="5678"/>
                  </a:cubicBezTo>
                  <a:cubicBezTo>
                    <a:pt x="9313" y="2042"/>
                    <a:pt x="14243" y="0"/>
                    <a:pt x="19384" y="0"/>
                  </a:cubicBezTo>
                  <a:close/>
                </a:path>
              </a:pathLst>
            </a:custGeom>
            <a:solidFill>
              <a:srgbClr val="FFFFFF"/>
            </a:solidFill>
            <a:ln w="9525" cap="sq">
              <a:solidFill>
                <a:srgbClr val="000000"/>
              </a:solidFill>
              <a:prstDash val="solid"/>
              <a:miter/>
            </a:ln>
          </p:spPr>
        </p:sp>
        <p:sp>
          <p:nvSpPr>
            <p:cNvPr id="8" name="TextBox 8"/>
            <p:cNvSpPr txBox="1"/>
            <p:nvPr/>
          </p:nvSpPr>
          <p:spPr>
            <a:xfrm>
              <a:off x="-6640" y="-20060"/>
              <a:ext cx="1175330" cy="163813"/>
            </a:xfrm>
            <a:prstGeom prst="rect">
              <a:avLst/>
            </a:prstGeom>
          </p:spPr>
          <p:txBody>
            <a:bodyPr lIns="68744" tIns="68744" rIns="68744" bIns="68744" rtlCol="0" anchor="ctr"/>
            <a:lstStyle/>
            <a:p>
              <a:pPr algn="r">
                <a:lnSpc>
                  <a:spcPts val="2730"/>
                </a:lnSpc>
              </a:pPr>
              <a:r>
                <a:rPr lang="en-US" sz="2100" spc="119" dirty="0">
                  <a:solidFill>
                    <a:srgbClr val="000000"/>
                  </a:solidFill>
                  <a:latin typeface="Aptos Display" panose="020B0004020202020204" pitchFamily="34" charset="0"/>
                </a:rPr>
                <a:t>Identifying Most Loyal and Active Users</a:t>
              </a:r>
            </a:p>
          </p:txBody>
        </p:sp>
      </p:grpSp>
      <p:sp>
        <p:nvSpPr>
          <p:cNvPr id="9" name="Freeform 9"/>
          <p:cNvSpPr/>
          <p:nvPr/>
        </p:nvSpPr>
        <p:spPr>
          <a:xfrm>
            <a:off x="1857742" y="7412516"/>
            <a:ext cx="457550" cy="457550"/>
          </a:xfrm>
          <a:custGeom>
            <a:avLst/>
            <a:gdLst/>
            <a:ahLst/>
            <a:cxnLst/>
            <a:rect l="l" t="t" r="r" b="b"/>
            <a:pathLst>
              <a:path w="457550" h="457550">
                <a:moveTo>
                  <a:pt x="0" y="0"/>
                </a:moveTo>
                <a:lnTo>
                  <a:pt x="457550" y="0"/>
                </a:lnTo>
                <a:lnTo>
                  <a:pt x="457550" y="457550"/>
                </a:lnTo>
                <a:lnTo>
                  <a:pt x="0" y="457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3716001" y="8496300"/>
            <a:ext cx="3674286" cy="769441"/>
          </a:xfrm>
          <a:prstGeom prst="rect">
            <a:avLst/>
          </a:prstGeom>
        </p:spPr>
        <p:txBody>
          <a:bodyPr wrap="square" lIns="0" tIns="0" rIns="0" bIns="0" rtlCol="0" anchor="t">
            <a:spAutoFit/>
          </a:bodyPr>
          <a:lstStyle/>
          <a:p>
            <a:pPr algn="ctr">
              <a:lnSpc>
                <a:spcPts val="3030"/>
              </a:lnSpc>
            </a:pPr>
            <a:r>
              <a:rPr lang="en-US" sz="2400" spc="108" dirty="0">
                <a:solidFill>
                  <a:schemeClr val="tx1">
                    <a:lumMod val="95000"/>
                    <a:lumOff val="5000"/>
                  </a:schemeClr>
                </a:solidFill>
                <a:latin typeface="Aptos Display" panose="020B0004020202020204" pitchFamily="34" charset="0"/>
              </a:rPr>
              <a:t>Submitted By: </a:t>
            </a:r>
          </a:p>
          <a:p>
            <a:pPr algn="ctr">
              <a:lnSpc>
                <a:spcPts val="3030"/>
              </a:lnSpc>
            </a:pPr>
            <a:r>
              <a:rPr lang="en-US" sz="2400" spc="108" dirty="0">
                <a:solidFill>
                  <a:schemeClr val="tx1">
                    <a:lumMod val="95000"/>
                    <a:lumOff val="5000"/>
                  </a:schemeClr>
                </a:solidFill>
                <a:latin typeface="Aptos Display" panose="020B0004020202020204" pitchFamily="34" charset="0"/>
              </a:rPr>
              <a:t>Sumit Kumar Sharma</a:t>
            </a:r>
          </a:p>
        </p:txBody>
      </p:sp>
      <p:sp>
        <p:nvSpPr>
          <p:cNvPr id="13" name="TextBox 13"/>
          <p:cNvSpPr txBox="1"/>
          <p:nvPr/>
        </p:nvSpPr>
        <p:spPr>
          <a:xfrm>
            <a:off x="1722956" y="2104961"/>
            <a:ext cx="8883055" cy="2385268"/>
          </a:xfrm>
          <a:prstGeom prst="rect">
            <a:avLst/>
          </a:prstGeom>
        </p:spPr>
        <p:txBody>
          <a:bodyPr lIns="0" tIns="0" rIns="0" bIns="0" rtlCol="0" anchor="t">
            <a:spAutoFit/>
          </a:bodyPr>
          <a:lstStyle/>
          <a:p>
            <a:pPr>
              <a:lnSpc>
                <a:spcPts val="9330"/>
              </a:lnSpc>
            </a:pPr>
            <a:r>
              <a:rPr lang="en-US" sz="7775" spc="528" dirty="0">
                <a:solidFill>
                  <a:srgbClr val="000000"/>
                </a:solidFill>
                <a:latin typeface="Aptos Display" panose="020B0004020202020204" pitchFamily="34" charset="0"/>
              </a:rPr>
              <a:t>Social Media</a:t>
            </a:r>
          </a:p>
          <a:p>
            <a:pPr>
              <a:lnSpc>
                <a:spcPts val="9330"/>
              </a:lnSpc>
            </a:pPr>
            <a:r>
              <a:rPr lang="en-US" sz="7775" spc="528" dirty="0">
                <a:solidFill>
                  <a:srgbClr val="000000"/>
                </a:solidFill>
                <a:latin typeface="Aptos Display" panose="020B0004020202020204" pitchFamily="34" charset="0"/>
              </a:rPr>
              <a:t>Data Analysis</a:t>
            </a:r>
          </a:p>
        </p:txBody>
      </p:sp>
      <p:sp>
        <p:nvSpPr>
          <p:cNvPr id="15" name="Freeform 15"/>
          <p:cNvSpPr/>
          <p:nvPr/>
        </p:nvSpPr>
        <p:spPr>
          <a:xfrm rot="-8100000">
            <a:off x="12350572" y="8266320"/>
            <a:ext cx="1263865" cy="1263865"/>
          </a:xfrm>
          <a:custGeom>
            <a:avLst/>
            <a:gdLst/>
            <a:ahLst/>
            <a:cxnLst/>
            <a:rect l="l" t="t" r="r" b="b"/>
            <a:pathLst>
              <a:path w="1263865" h="1263865">
                <a:moveTo>
                  <a:pt x="0" y="0"/>
                </a:moveTo>
                <a:lnTo>
                  <a:pt x="1263865" y="0"/>
                </a:lnTo>
                <a:lnTo>
                  <a:pt x="1263865" y="1263865"/>
                </a:lnTo>
                <a:lnTo>
                  <a:pt x="0" y="1263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5258" y="2879527"/>
            <a:ext cx="5544818" cy="7431424"/>
            <a:chOff x="0" y="0"/>
            <a:chExt cx="1460363" cy="1957248"/>
          </a:xfrm>
        </p:grpSpPr>
        <p:sp>
          <p:nvSpPr>
            <p:cNvPr id="3" name="Freeform 3"/>
            <p:cNvSpPr/>
            <p:nvPr/>
          </p:nvSpPr>
          <p:spPr>
            <a:xfrm>
              <a:off x="0" y="0"/>
              <a:ext cx="1460363" cy="1957248"/>
            </a:xfrm>
            <a:custGeom>
              <a:avLst/>
              <a:gdLst/>
              <a:ahLst/>
              <a:cxnLst/>
              <a:rect l="l" t="t" r="r" b="b"/>
              <a:pathLst>
                <a:path w="1460363" h="1957248">
                  <a:moveTo>
                    <a:pt x="0" y="0"/>
                  </a:moveTo>
                  <a:lnTo>
                    <a:pt x="1460363" y="0"/>
                  </a:lnTo>
                  <a:lnTo>
                    <a:pt x="1460363" y="1957248"/>
                  </a:lnTo>
                  <a:lnTo>
                    <a:pt x="0" y="1957248"/>
                  </a:lnTo>
                  <a:close/>
                </a:path>
              </a:pathLst>
            </a:custGeom>
            <a:solidFill>
              <a:srgbClr val="00BF63"/>
            </a:solidFill>
          </p:spPr>
        </p:sp>
        <p:sp>
          <p:nvSpPr>
            <p:cNvPr id="4" name="TextBox 4"/>
            <p:cNvSpPr txBox="1"/>
            <p:nvPr/>
          </p:nvSpPr>
          <p:spPr>
            <a:xfrm>
              <a:off x="0" y="-76200"/>
              <a:ext cx="1460363" cy="2033448"/>
            </a:xfrm>
            <a:prstGeom prst="rect">
              <a:avLst/>
            </a:prstGeom>
          </p:spPr>
          <p:txBody>
            <a:bodyPr lIns="50800" tIns="50800" rIns="50800" bIns="50800" rtlCol="0" anchor="ctr"/>
            <a:lstStyle/>
            <a:p>
              <a:pPr algn="ctr">
                <a:lnSpc>
                  <a:spcPts val="3770"/>
                </a:lnSpc>
              </a:pPr>
              <a:endParaRPr/>
            </a:p>
          </p:txBody>
        </p:sp>
      </p:grpSp>
      <p:sp>
        <p:nvSpPr>
          <p:cNvPr id="9" name="TextBox 9"/>
          <p:cNvSpPr txBox="1"/>
          <p:nvPr/>
        </p:nvSpPr>
        <p:spPr>
          <a:xfrm>
            <a:off x="297385" y="3296368"/>
            <a:ext cx="5020563" cy="6056786"/>
          </a:xfrm>
          <a:prstGeom prst="rect">
            <a:avLst/>
          </a:prstGeom>
        </p:spPr>
        <p:txBody>
          <a:bodyPr lIns="0" tIns="0" rIns="0" bIns="0" rtlCol="0" anchor="t">
            <a:spAutoFit/>
          </a:bodyPr>
          <a:lstStyle/>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There are 23 users who have not liked any post.</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One of these users for example user id 58, has used the tags such as sunset, style, stunning, smile, and many others in its posts as shown in the second table.</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To increase the level of activities from these users, posts with the tags that they used in their posts shall be shown. They will be more likely to like such posts.</a:t>
            </a:r>
          </a:p>
          <a:p>
            <a:pPr algn="just">
              <a:lnSpc>
                <a:spcPts val="2435"/>
              </a:lnSpc>
            </a:pPr>
            <a:endParaRPr lang="en-US" sz="2275" spc="22" dirty="0">
              <a:solidFill>
                <a:srgbClr val="FEFFFF"/>
              </a:solidFill>
              <a:latin typeface="Aptos Display" panose="020B0004020202020204" pitchFamily="34" charset="0"/>
            </a:endParaRPr>
          </a:p>
        </p:txBody>
      </p:sp>
      <p:sp>
        <p:nvSpPr>
          <p:cNvPr id="10" name="TextBox 10"/>
          <p:cNvSpPr txBox="1"/>
          <p:nvPr/>
        </p:nvSpPr>
        <p:spPr>
          <a:xfrm>
            <a:off x="2502784" y="791063"/>
            <a:ext cx="13282431" cy="624786"/>
          </a:xfrm>
          <a:prstGeom prst="rect">
            <a:avLst/>
          </a:prstGeom>
        </p:spPr>
        <p:txBody>
          <a:bodyPr wrap="square" lIns="0" tIns="0" rIns="0" bIns="0" rtlCol="0" anchor="t">
            <a:spAutoFit/>
          </a:bodyPr>
          <a:lstStyle/>
          <a:p>
            <a:pPr marL="0" lvl="0" indent="0" algn="ctr">
              <a:lnSpc>
                <a:spcPts val="4600"/>
              </a:lnSpc>
              <a:spcBef>
                <a:spcPct val="0"/>
              </a:spcBef>
            </a:pPr>
            <a:r>
              <a:rPr lang="en-US" sz="5135" spc="256" dirty="0">
                <a:solidFill>
                  <a:srgbClr val="000000"/>
                </a:solidFill>
                <a:latin typeface="Aptos Display" panose="020B0004020202020204" pitchFamily="34" charset="0"/>
              </a:rPr>
              <a:t>User who have never liked any post</a:t>
            </a:r>
          </a:p>
        </p:txBody>
      </p:sp>
      <p:pic>
        <p:nvPicPr>
          <p:cNvPr id="11" name="Picture 10">
            <a:extLst>
              <a:ext uri="{FF2B5EF4-FFF2-40B4-BE49-F238E27FC236}">
                <a16:creationId xmlns:a16="http://schemas.microsoft.com/office/drawing/2014/main" id="{ED951BB3-C8AE-01BD-8A6E-8D27C818A6C7}"/>
              </a:ext>
            </a:extLst>
          </p:cNvPr>
          <p:cNvPicPr>
            <a:picLocks noChangeAspect="1"/>
          </p:cNvPicPr>
          <p:nvPr/>
        </p:nvPicPr>
        <p:blipFill>
          <a:blip r:embed="rId2"/>
          <a:stretch>
            <a:fillRect/>
          </a:stretch>
        </p:blipFill>
        <p:spPr>
          <a:xfrm>
            <a:off x="6324600" y="3296368"/>
            <a:ext cx="3000794" cy="5620534"/>
          </a:xfrm>
          <a:prstGeom prst="rect">
            <a:avLst/>
          </a:prstGeom>
        </p:spPr>
      </p:pic>
      <p:pic>
        <p:nvPicPr>
          <p:cNvPr id="13" name="Picture 12">
            <a:extLst>
              <a:ext uri="{FF2B5EF4-FFF2-40B4-BE49-F238E27FC236}">
                <a16:creationId xmlns:a16="http://schemas.microsoft.com/office/drawing/2014/main" id="{50AF906A-2244-CCAA-520E-FC01E02CD626}"/>
              </a:ext>
            </a:extLst>
          </p:cNvPr>
          <p:cNvPicPr>
            <a:picLocks noChangeAspect="1"/>
          </p:cNvPicPr>
          <p:nvPr/>
        </p:nvPicPr>
        <p:blipFill>
          <a:blip r:embed="rId3"/>
          <a:stretch>
            <a:fillRect/>
          </a:stretch>
        </p:blipFill>
        <p:spPr>
          <a:xfrm>
            <a:off x="10069918" y="3302512"/>
            <a:ext cx="3137453" cy="56143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5258" y="2754338"/>
            <a:ext cx="5544818" cy="7532662"/>
            <a:chOff x="0" y="0"/>
            <a:chExt cx="1460363" cy="1983911"/>
          </a:xfrm>
          <a:solidFill>
            <a:schemeClr val="accent2">
              <a:lumMod val="75000"/>
            </a:schemeClr>
          </a:solidFill>
        </p:grpSpPr>
        <p:sp>
          <p:nvSpPr>
            <p:cNvPr id="3" name="Freeform 3"/>
            <p:cNvSpPr/>
            <p:nvPr/>
          </p:nvSpPr>
          <p:spPr>
            <a:xfrm>
              <a:off x="0" y="0"/>
              <a:ext cx="1460363" cy="1983911"/>
            </a:xfrm>
            <a:custGeom>
              <a:avLst/>
              <a:gdLst/>
              <a:ahLst/>
              <a:cxnLst/>
              <a:rect l="l" t="t" r="r" b="b"/>
              <a:pathLst>
                <a:path w="1460363" h="1983911">
                  <a:moveTo>
                    <a:pt x="0" y="0"/>
                  </a:moveTo>
                  <a:lnTo>
                    <a:pt x="1460363" y="0"/>
                  </a:lnTo>
                  <a:lnTo>
                    <a:pt x="1460363" y="1983911"/>
                  </a:lnTo>
                  <a:lnTo>
                    <a:pt x="0" y="1983911"/>
                  </a:lnTo>
                  <a:close/>
                </a:path>
              </a:pathLst>
            </a:custGeom>
            <a:grpFill/>
          </p:spPr>
        </p:sp>
        <p:sp>
          <p:nvSpPr>
            <p:cNvPr id="4" name="TextBox 4"/>
            <p:cNvSpPr txBox="1"/>
            <p:nvPr/>
          </p:nvSpPr>
          <p:spPr>
            <a:xfrm>
              <a:off x="0" y="-76200"/>
              <a:ext cx="1460363" cy="2060111"/>
            </a:xfrm>
            <a:prstGeom prst="rect">
              <a:avLst/>
            </a:prstGeom>
            <a:grpFill/>
          </p:spPr>
          <p:txBody>
            <a:bodyPr lIns="50800" tIns="50800" rIns="50800" bIns="50800" rtlCol="0" anchor="ctr"/>
            <a:lstStyle/>
            <a:p>
              <a:pPr algn="ctr">
                <a:lnSpc>
                  <a:spcPts val="3770"/>
                </a:lnSpc>
              </a:pPr>
              <a:endParaRPr/>
            </a:p>
          </p:txBody>
        </p:sp>
      </p:grpSp>
      <p:sp>
        <p:nvSpPr>
          <p:cNvPr id="7" name="TextBox 7"/>
          <p:cNvSpPr txBox="1"/>
          <p:nvPr/>
        </p:nvSpPr>
        <p:spPr>
          <a:xfrm>
            <a:off x="297386" y="3530060"/>
            <a:ext cx="5020563" cy="5236049"/>
          </a:xfrm>
          <a:prstGeom prst="rect">
            <a:avLst/>
          </a:prstGeom>
        </p:spPr>
        <p:txBody>
          <a:bodyPr lIns="0" tIns="0" rIns="0" bIns="0" rtlCol="0" anchor="t">
            <a:spAutoFit/>
          </a:bodyPr>
          <a:lstStyle/>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User IDs such as 96,87,26,63, and 69 are the top 5 most loya users with high activity level and engagement rate. </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The most loyal user that is user id 96, has done 98 likes, 75 comments, used 6 tags, and posted three photos.</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The tags used by user id 96 are style, stunning, food, </a:t>
            </a:r>
            <a:r>
              <a:rPr lang="en-US" sz="2275" spc="22" dirty="0" err="1">
                <a:solidFill>
                  <a:srgbClr val="FEFFFF"/>
                </a:solidFill>
                <a:latin typeface="Aptos Display" panose="020B0004020202020204" pitchFamily="34" charset="0"/>
              </a:rPr>
              <a:t>fasion</a:t>
            </a:r>
            <a:r>
              <a:rPr lang="en-US" sz="2275" spc="22" dirty="0">
                <a:solidFill>
                  <a:srgbClr val="FEFFFF"/>
                </a:solidFill>
                <a:latin typeface="Aptos Display" panose="020B0004020202020204" pitchFamily="34" charset="0"/>
              </a:rPr>
              <a:t>, dreamy, and delicious.</a:t>
            </a:r>
          </a:p>
          <a:p>
            <a:pPr algn="just">
              <a:lnSpc>
                <a:spcPts val="2435"/>
              </a:lnSpc>
            </a:pPr>
            <a:endParaRPr lang="en-US" sz="2275" spc="22" dirty="0">
              <a:solidFill>
                <a:srgbClr val="FEFFFF"/>
              </a:solidFill>
              <a:latin typeface="Aptos Display" panose="020B0004020202020204" pitchFamily="34" charset="0"/>
            </a:endParaRPr>
          </a:p>
        </p:txBody>
      </p:sp>
      <p:sp>
        <p:nvSpPr>
          <p:cNvPr id="8" name="TextBox 8"/>
          <p:cNvSpPr txBox="1"/>
          <p:nvPr/>
        </p:nvSpPr>
        <p:spPr>
          <a:xfrm>
            <a:off x="2536033" y="338645"/>
            <a:ext cx="13215933" cy="788293"/>
          </a:xfrm>
          <a:prstGeom prst="rect">
            <a:avLst/>
          </a:prstGeom>
        </p:spPr>
        <p:txBody>
          <a:bodyPr lIns="0" tIns="0" rIns="0" bIns="0" rtlCol="0" anchor="t">
            <a:spAutoFit/>
          </a:bodyPr>
          <a:lstStyle/>
          <a:p>
            <a:pPr marL="0" lvl="0" indent="0" algn="ctr">
              <a:lnSpc>
                <a:spcPts val="6255"/>
              </a:lnSpc>
              <a:spcBef>
                <a:spcPct val="0"/>
              </a:spcBef>
            </a:pPr>
            <a:r>
              <a:rPr lang="en-US" sz="5135" spc="256" dirty="0">
                <a:solidFill>
                  <a:srgbClr val="000000"/>
                </a:solidFill>
                <a:latin typeface="Aptos Display" panose="020B0004020202020204" pitchFamily="34" charset="0"/>
              </a:rPr>
              <a:t>Loyal</a:t>
            </a:r>
            <a:r>
              <a:rPr lang="en-US" sz="4535" spc="226" dirty="0">
                <a:solidFill>
                  <a:srgbClr val="000000"/>
                </a:solidFill>
                <a:latin typeface="Aptos Display" panose="020B0004020202020204" pitchFamily="34" charset="0"/>
              </a:rPr>
              <a:t> </a:t>
            </a:r>
            <a:r>
              <a:rPr lang="en-US" sz="5135" spc="256" dirty="0">
                <a:solidFill>
                  <a:srgbClr val="000000"/>
                </a:solidFill>
                <a:latin typeface="Aptos Display" panose="020B0004020202020204" pitchFamily="34" charset="0"/>
              </a:rPr>
              <a:t>Users</a:t>
            </a:r>
          </a:p>
        </p:txBody>
      </p:sp>
      <p:pic>
        <p:nvPicPr>
          <p:cNvPr id="11" name="Picture 10">
            <a:extLst>
              <a:ext uri="{FF2B5EF4-FFF2-40B4-BE49-F238E27FC236}">
                <a16:creationId xmlns:a16="http://schemas.microsoft.com/office/drawing/2014/main" id="{9D624D45-D39F-AA12-F6FD-777A690363BD}"/>
              </a:ext>
            </a:extLst>
          </p:cNvPr>
          <p:cNvPicPr>
            <a:picLocks noChangeAspect="1"/>
          </p:cNvPicPr>
          <p:nvPr/>
        </p:nvPicPr>
        <p:blipFill>
          <a:blip r:embed="rId2"/>
          <a:stretch>
            <a:fillRect/>
          </a:stretch>
        </p:blipFill>
        <p:spPr>
          <a:xfrm>
            <a:off x="7467600" y="2465016"/>
            <a:ext cx="9164329" cy="69065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5258" y="2934586"/>
            <a:ext cx="5544818" cy="7352414"/>
            <a:chOff x="0" y="0"/>
            <a:chExt cx="1460363" cy="1936438"/>
          </a:xfrm>
          <a:solidFill>
            <a:schemeClr val="accent2">
              <a:lumMod val="75000"/>
            </a:schemeClr>
          </a:solidFill>
        </p:grpSpPr>
        <p:sp>
          <p:nvSpPr>
            <p:cNvPr id="3" name="Freeform 3"/>
            <p:cNvSpPr/>
            <p:nvPr/>
          </p:nvSpPr>
          <p:spPr>
            <a:xfrm>
              <a:off x="0" y="0"/>
              <a:ext cx="1460363" cy="1936438"/>
            </a:xfrm>
            <a:custGeom>
              <a:avLst/>
              <a:gdLst/>
              <a:ahLst/>
              <a:cxnLst/>
              <a:rect l="l" t="t" r="r" b="b"/>
              <a:pathLst>
                <a:path w="1460363" h="1936438">
                  <a:moveTo>
                    <a:pt x="0" y="0"/>
                  </a:moveTo>
                  <a:lnTo>
                    <a:pt x="1460363" y="0"/>
                  </a:lnTo>
                  <a:lnTo>
                    <a:pt x="1460363" y="1936438"/>
                  </a:lnTo>
                  <a:lnTo>
                    <a:pt x="0" y="1936438"/>
                  </a:lnTo>
                  <a:close/>
                </a:path>
              </a:pathLst>
            </a:custGeom>
            <a:grpFill/>
          </p:spPr>
        </p:sp>
        <p:sp>
          <p:nvSpPr>
            <p:cNvPr id="4" name="TextBox 4"/>
            <p:cNvSpPr txBox="1"/>
            <p:nvPr/>
          </p:nvSpPr>
          <p:spPr>
            <a:xfrm>
              <a:off x="0" y="-76200"/>
              <a:ext cx="1460363" cy="2012638"/>
            </a:xfrm>
            <a:prstGeom prst="rect">
              <a:avLst/>
            </a:prstGeom>
            <a:grpFill/>
          </p:spPr>
          <p:txBody>
            <a:bodyPr lIns="50800" tIns="50800" rIns="50800" bIns="50800" rtlCol="0" anchor="ctr"/>
            <a:lstStyle/>
            <a:p>
              <a:pPr algn="ctr">
                <a:lnSpc>
                  <a:spcPts val="3770"/>
                </a:lnSpc>
              </a:pPr>
              <a:endParaRPr/>
            </a:p>
          </p:txBody>
        </p:sp>
      </p:grpSp>
      <p:sp>
        <p:nvSpPr>
          <p:cNvPr id="8" name="TextBox 8"/>
          <p:cNvSpPr txBox="1"/>
          <p:nvPr/>
        </p:nvSpPr>
        <p:spPr>
          <a:xfrm>
            <a:off x="297180" y="3529965"/>
            <a:ext cx="4833620" cy="2850780"/>
          </a:xfrm>
          <a:prstGeom prst="rect">
            <a:avLst/>
          </a:prstGeom>
        </p:spPr>
        <p:txBody>
          <a:bodyPr wrap="square" lIns="0" tIns="0" rIns="0" bIns="0" rtlCol="0" anchor="t">
            <a:spAutoFit/>
          </a:bodyPr>
          <a:lstStyle/>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User IDs such as 23, 88, 59, 86, 29, 58, 77, and 1 have posted most number of photos and used most tags.</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These users are ideal for assigning influencer marketing campaign.</a:t>
            </a:r>
          </a:p>
        </p:txBody>
      </p:sp>
      <p:sp>
        <p:nvSpPr>
          <p:cNvPr id="9" name="TextBox 9"/>
          <p:cNvSpPr txBox="1"/>
          <p:nvPr/>
        </p:nvSpPr>
        <p:spPr>
          <a:xfrm>
            <a:off x="4103628" y="405000"/>
            <a:ext cx="13491424" cy="595932"/>
          </a:xfrm>
          <a:prstGeom prst="rect">
            <a:avLst/>
          </a:prstGeom>
        </p:spPr>
        <p:txBody>
          <a:bodyPr lIns="0" tIns="0" rIns="0" bIns="0" rtlCol="0" anchor="t">
            <a:spAutoFit/>
          </a:bodyPr>
          <a:lstStyle/>
          <a:p>
            <a:pPr marL="0" lvl="0" indent="0" algn="l">
              <a:lnSpc>
                <a:spcPts val="4325"/>
              </a:lnSpc>
              <a:spcBef>
                <a:spcPct val="0"/>
              </a:spcBef>
            </a:pPr>
            <a:r>
              <a:rPr lang="en-US" sz="5135" spc="256" dirty="0">
                <a:solidFill>
                  <a:srgbClr val="000000"/>
                </a:solidFill>
                <a:latin typeface="Aptos Display" panose="020B0004020202020204" pitchFamily="34" charset="0"/>
              </a:rPr>
              <a:t>Ideal User for Influencer Marketing</a:t>
            </a:r>
          </a:p>
        </p:txBody>
      </p:sp>
      <p:pic>
        <p:nvPicPr>
          <p:cNvPr id="13" name="Picture 12">
            <a:extLst>
              <a:ext uri="{FF2B5EF4-FFF2-40B4-BE49-F238E27FC236}">
                <a16:creationId xmlns:a16="http://schemas.microsoft.com/office/drawing/2014/main" id="{4927951F-568A-8350-FD3B-A13AAACCAC49}"/>
              </a:ext>
            </a:extLst>
          </p:cNvPr>
          <p:cNvPicPr>
            <a:picLocks noChangeAspect="1"/>
          </p:cNvPicPr>
          <p:nvPr/>
        </p:nvPicPr>
        <p:blipFill>
          <a:blip r:embed="rId2"/>
          <a:stretch>
            <a:fillRect/>
          </a:stretch>
        </p:blipFill>
        <p:spPr>
          <a:xfrm>
            <a:off x="7620000" y="3162300"/>
            <a:ext cx="7434577" cy="6161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6218535" y="266700"/>
            <a:ext cx="1851025" cy="1245870"/>
          </a:xfrm>
          <a:custGeom>
            <a:avLst/>
            <a:gdLst/>
            <a:ahLst/>
            <a:cxnLst/>
            <a:rect l="l" t="t" r="r" b="b"/>
            <a:pathLst>
              <a:path w="5006947" h="4114800">
                <a:moveTo>
                  <a:pt x="0" y="0"/>
                </a:moveTo>
                <a:lnTo>
                  <a:pt x="5006947" y="0"/>
                </a:lnTo>
                <a:lnTo>
                  <a:pt x="50069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236010" y="126865"/>
            <a:ext cx="3815980" cy="865237"/>
          </a:xfrm>
          <a:prstGeom prst="rect">
            <a:avLst/>
          </a:prstGeom>
        </p:spPr>
        <p:txBody>
          <a:bodyPr lIns="0" tIns="0" rIns="0" bIns="0" rtlCol="0" anchor="t">
            <a:spAutoFit/>
          </a:bodyPr>
          <a:lstStyle/>
          <a:p>
            <a:pPr marL="0" lvl="0" indent="0" algn="l">
              <a:lnSpc>
                <a:spcPts val="7085"/>
              </a:lnSpc>
              <a:spcBef>
                <a:spcPct val="0"/>
              </a:spcBef>
            </a:pPr>
            <a:r>
              <a:rPr lang="en-US" sz="5135" spc="256" dirty="0">
                <a:solidFill>
                  <a:srgbClr val="000000"/>
                </a:solidFill>
                <a:latin typeface="Aptos Display" panose="020B0004020202020204" pitchFamily="34" charset="0"/>
              </a:rPr>
              <a:t>Dashboard</a:t>
            </a:r>
          </a:p>
        </p:txBody>
      </p:sp>
      <p:pic>
        <p:nvPicPr>
          <p:cNvPr id="7" name="Picture 6">
            <a:extLst>
              <a:ext uri="{FF2B5EF4-FFF2-40B4-BE49-F238E27FC236}">
                <a16:creationId xmlns:a16="http://schemas.microsoft.com/office/drawing/2014/main" id="{1FE0C69F-473E-4F9A-389F-F9722E26A542}"/>
              </a:ext>
            </a:extLst>
          </p:cNvPr>
          <p:cNvPicPr>
            <a:picLocks noChangeAspect="1"/>
          </p:cNvPicPr>
          <p:nvPr/>
        </p:nvPicPr>
        <p:blipFill>
          <a:blip r:embed="rId4"/>
          <a:stretch>
            <a:fillRect/>
          </a:stretch>
        </p:blipFill>
        <p:spPr>
          <a:xfrm>
            <a:off x="9684962" y="1374446"/>
            <a:ext cx="7955338" cy="4458815"/>
          </a:xfrm>
          <a:prstGeom prst="rect">
            <a:avLst/>
          </a:prstGeom>
        </p:spPr>
      </p:pic>
      <p:pic>
        <p:nvPicPr>
          <p:cNvPr id="9" name="Picture 8">
            <a:extLst>
              <a:ext uri="{FF2B5EF4-FFF2-40B4-BE49-F238E27FC236}">
                <a16:creationId xmlns:a16="http://schemas.microsoft.com/office/drawing/2014/main" id="{99584208-77E4-2AF0-A2DB-E50E801DC09A}"/>
              </a:ext>
            </a:extLst>
          </p:cNvPr>
          <p:cNvPicPr>
            <a:picLocks noChangeAspect="1"/>
          </p:cNvPicPr>
          <p:nvPr/>
        </p:nvPicPr>
        <p:blipFill>
          <a:blip r:embed="rId5"/>
          <a:stretch>
            <a:fillRect/>
          </a:stretch>
        </p:blipFill>
        <p:spPr>
          <a:xfrm>
            <a:off x="4267200" y="6019823"/>
            <a:ext cx="9373482" cy="4221499"/>
          </a:xfrm>
          <a:prstGeom prst="rect">
            <a:avLst/>
          </a:prstGeom>
        </p:spPr>
      </p:pic>
      <p:pic>
        <p:nvPicPr>
          <p:cNvPr id="11" name="Picture 10">
            <a:extLst>
              <a:ext uri="{FF2B5EF4-FFF2-40B4-BE49-F238E27FC236}">
                <a16:creationId xmlns:a16="http://schemas.microsoft.com/office/drawing/2014/main" id="{A64F4472-D242-C8F1-FC16-F115F4AB38E6}"/>
              </a:ext>
            </a:extLst>
          </p:cNvPr>
          <p:cNvPicPr>
            <a:picLocks noChangeAspect="1"/>
          </p:cNvPicPr>
          <p:nvPr/>
        </p:nvPicPr>
        <p:blipFill>
          <a:blip r:embed="rId6"/>
          <a:stretch>
            <a:fillRect/>
          </a:stretch>
        </p:blipFill>
        <p:spPr>
          <a:xfrm>
            <a:off x="647700" y="1416709"/>
            <a:ext cx="7886700" cy="44165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3" name="TextBox 3"/>
          <p:cNvSpPr txBox="1"/>
          <p:nvPr/>
        </p:nvSpPr>
        <p:spPr>
          <a:xfrm>
            <a:off x="3289197" y="562741"/>
            <a:ext cx="5320726" cy="1094242"/>
          </a:xfrm>
          <a:prstGeom prst="rect">
            <a:avLst/>
          </a:prstGeom>
        </p:spPr>
        <p:txBody>
          <a:bodyPr lIns="0" tIns="0" rIns="0" bIns="0" rtlCol="0" anchor="t">
            <a:spAutoFit/>
          </a:bodyPr>
          <a:lstStyle/>
          <a:p>
            <a:pPr marL="0" lvl="0" indent="0" algn="l">
              <a:lnSpc>
                <a:spcPts val="8660"/>
              </a:lnSpc>
              <a:spcBef>
                <a:spcPct val="0"/>
              </a:spcBef>
            </a:pPr>
            <a:r>
              <a:rPr lang="en-US" sz="6275" spc="313">
                <a:solidFill>
                  <a:srgbClr val="000000"/>
                </a:solidFill>
                <a:latin typeface="Aptos Display" panose="020B0004020202020204" pitchFamily="34" charset="0"/>
              </a:rPr>
              <a:t>Conclusion</a:t>
            </a:r>
          </a:p>
        </p:txBody>
      </p:sp>
      <p:sp>
        <p:nvSpPr>
          <p:cNvPr id="4" name="TextBox 4"/>
          <p:cNvSpPr txBox="1"/>
          <p:nvPr/>
        </p:nvSpPr>
        <p:spPr>
          <a:xfrm>
            <a:off x="2132225" y="2322986"/>
            <a:ext cx="7011775" cy="4171527"/>
          </a:xfrm>
          <a:prstGeom prst="rect">
            <a:avLst/>
          </a:prstGeom>
        </p:spPr>
        <p:txBody>
          <a:bodyPr lIns="0" tIns="0" rIns="0" bIns="0" rtlCol="0" anchor="t">
            <a:spAutoFit/>
          </a:bodyPr>
          <a:lstStyle/>
          <a:p>
            <a:pPr marL="630555" lvl="1" indent="-315595" algn="just">
              <a:lnSpc>
                <a:spcPts val="4090"/>
              </a:lnSpc>
              <a:buFont typeface="Arial" panose="020B0604020202020204"/>
              <a:buChar char="•"/>
            </a:pPr>
            <a:r>
              <a:rPr lang="en-US" sz="2920" spc="29" dirty="0">
                <a:solidFill>
                  <a:srgbClr val="000000"/>
                </a:solidFill>
                <a:latin typeface="Aptos Display" panose="020B0004020202020204" pitchFamily="34" charset="0"/>
              </a:rPr>
              <a:t>Identified user engagement level and activity level</a:t>
            </a:r>
          </a:p>
          <a:p>
            <a:pPr algn="just">
              <a:lnSpc>
                <a:spcPts val="4090"/>
              </a:lnSpc>
            </a:pPr>
            <a:endParaRPr lang="en-US" sz="2920" spc="29" dirty="0">
              <a:solidFill>
                <a:srgbClr val="000000"/>
              </a:solidFill>
              <a:latin typeface="Aptos Display" panose="020B0004020202020204" pitchFamily="34" charset="0"/>
            </a:endParaRPr>
          </a:p>
          <a:p>
            <a:pPr marL="630555" lvl="1" indent="-315595" algn="just">
              <a:lnSpc>
                <a:spcPts val="4090"/>
              </a:lnSpc>
              <a:buFont typeface="Arial" panose="020B0604020202020204"/>
              <a:buChar char="•"/>
            </a:pPr>
            <a:r>
              <a:rPr lang="en-US" sz="2920" spc="29" dirty="0">
                <a:solidFill>
                  <a:srgbClr val="000000"/>
                </a:solidFill>
                <a:latin typeface="Aptos Display" panose="020B0004020202020204" pitchFamily="34" charset="0"/>
              </a:rPr>
              <a:t>Identified most frequent tags</a:t>
            </a:r>
          </a:p>
          <a:p>
            <a:pPr algn="just">
              <a:lnSpc>
                <a:spcPts val="4090"/>
              </a:lnSpc>
            </a:pPr>
            <a:endParaRPr lang="en-US" sz="2920" spc="29" dirty="0">
              <a:solidFill>
                <a:srgbClr val="000000"/>
              </a:solidFill>
              <a:latin typeface="Aptos Display" panose="020B0004020202020204" pitchFamily="34" charset="0"/>
            </a:endParaRPr>
          </a:p>
          <a:p>
            <a:pPr marL="630555" lvl="1" indent="-315595" algn="just">
              <a:lnSpc>
                <a:spcPts val="4090"/>
              </a:lnSpc>
              <a:buFont typeface="Arial" panose="020B0604020202020204"/>
              <a:buChar char="•"/>
            </a:pPr>
            <a:r>
              <a:rPr lang="en-US" sz="2920" spc="29" dirty="0">
                <a:solidFill>
                  <a:srgbClr val="000000"/>
                </a:solidFill>
                <a:latin typeface="Aptos Display" panose="020B0004020202020204" pitchFamily="34" charset="0"/>
              </a:rPr>
              <a:t>Identified Users who can have a greater influence on other users</a:t>
            </a:r>
          </a:p>
          <a:p>
            <a:pPr algn="just">
              <a:lnSpc>
                <a:spcPts val="4090"/>
              </a:lnSpc>
              <a:spcBef>
                <a:spcPct val="0"/>
              </a:spcBef>
            </a:pPr>
            <a:endParaRPr lang="en-US" sz="2920" spc="29" dirty="0">
              <a:solidFill>
                <a:srgbClr val="000000"/>
              </a:solidFill>
              <a:latin typeface="Aptos Display" panose="020B0004020202020204" pitchFamily="34" charset="0"/>
            </a:endParaRPr>
          </a:p>
        </p:txBody>
      </p:sp>
      <p:sp>
        <p:nvSpPr>
          <p:cNvPr id="5" name="TextBox 5"/>
          <p:cNvSpPr txBox="1"/>
          <p:nvPr/>
        </p:nvSpPr>
        <p:spPr>
          <a:xfrm>
            <a:off x="10247525" y="2322986"/>
            <a:ext cx="7011775" cy="4704301"/>
          </a:xfrm>
          <a:prstGeom prst="rect">
            <a:avLst/>
          </a:prstGeom>
        </p:spPr>
        <p:txBody>
          <a:bodyPr lIns="0" tIns="0" rIns="0" bIns="0" rtlCol="0" anchor="t">
            <a:spAutoFit/>
          </a:bodyPr>
          <a:lstStyle/>
          <a:p>
            <a:pPr algn="just">
              <a:lnSpc>
                <a:spcPts val="4090"/>
              </a:lnSpc>
            </a:pPr>
            <a:r>
              <a:rPr lang="en-US" sz="2920" spc="29" dirty="0">
                <a:solidFill>
                  <a:srgbClr val="000000"/>
                </a:solidFill>
                <a:latin typeface="Aptos Display" panose="020B0004020202020204" pitchFamily="34" charset="0"/>
              </a:rPr>
              <a:t>The through analysis of the data has enabled us to get various insights related to the users, their activity level, engagement level, most frequent tags, and much more. </a:t>
            </a:r>
          </a:p>
          <a:p>
            <a:pPr algn="just">
              <a:lnSpc>
                <a:spcPts val="4090"/>
              </a:lnSpc>
            </a:pPr>
            <a:r>
              <a:rPr lang="en-US" sz="2920" spc="29" dirty="0">
                <a:solidFill>
                  <a:srgbClr val="000000"/>
                </a:solidFill>
                <a:latin typeface="Aptos Display" panose="020B0004020202020204" pitchFamily="34" charset="0"/>
              </a:rPr>
              <a:t>The analysis has been successful in delivering the objectives that were to identify the most loyal users, tags used, and others required data.</a:t>
            </a:r>
          </a:p>
          <a:p>
            <a:pPr algn="just">
              <a:lnSpc>
                <a:spcPts val="4090"/>
              </a:lnSpc>
              <a:spcBef>
                <a:spcPct val="0"/>
              </a:spcBef>
            </a:pPr>
            <a:endParaRPr lang="en-US" sz="2920" spc="29" dirty="0">
              <a:solidFill>
                <a:srgbClr val="000000"/>
              </a:solidFill>
              <a:latin typeface="Aptos Display" panose="020B00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676400" y="3089952"/>
            <a:ext cx="1598198" cy="1598198"/>
          </a:xfrm>
          <a:custGeom>
            <a:avLst/>
            <a:gdLst/>
            <a:ahLst/>
            <a:cxnLst/>
            <a:rect l="l" t="t" r="r" b="b"/>
            <a:pathLst>
              <a:path w="1598198" h="1598198">
                <a:moveTo>
                  <a:pt x="0" y="0"/>
                </a:moveTo>
                <a:lnTo>
                  <a:pt x="1598198" y="0"/>
                </a:lnTo>
                <a:lnTo>
                  <a:pt x="1598198" y="1598197"/>
                </a:lnTo>
                <a:lnTo>
                  <a:pt x="0" y="1598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76400" y="4914177"/>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76400" y="6740975"/>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908498" y="7036250"/>
            <a:ext cx="1062581" cy="1080258"/>
          </a:xfrm>
          <a:custGeom>
            <a:avLst/>
            <a:gdLst/>
            <a:ahLst/>
            <a:cxnLst/>
            <a:rect l="l" t="t" r="r" b="b"/>
            <a:pathLst>
              <a:path w="1062581" h="1080258">
                <a:moveTo>
                  <a:pt x="0" y="0"/>
                </a:moveTo>
                <a:lnTo>
                  <a:pt x="1062581" y="0"/>
                </a:lnTo>
                <a:lnTo>
                  <a:pt x="1062581" y="1080258"/>
                </a:lnTo>
                <a:lnTo>
                  <a:pt x="0" y="1080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013834" y="5208754"/>
            <a:ext cx="923330" cy="1011617"/>
          </a:xfrm>
          <a:custGeom>
            <a:avLst/>
            <a:gdLst/>
            <a:ahLst/>
            <a:cxnLst/>
            <a:rect l="l" t="t" r="r" b="b"/>
            <a:pathLst>
              <a:path w="923330" h="1011617">
                <a:moveTo>
                  <a:pt x="0" y="0"/>
                </a:moveTo>
                <a:lnTo>
                  <a:pt x="923330" y="0"/>
                </a:lnTo>
                <a:lnTo>
                  <a:pt x="923330" y="1011617"/>
                </a:lnTo>
                <a:lnTo>
                  <a:pt x="0" y="1011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013834" y="3420571"/>
            <a:ext cx="923330" cy="936959"/>
          </a:xfrm>
          <a:custGeom>
            <a:avLst/>
            <a:gdLst/>
            <a:ahLst/>
            <a:cxnLst/>
            <a:rect l="l" t="t" r="r" b="b"/>
            <a:pathLst>
              <a:path w="923330" h="936959">
                <a:moveTo>
                  <a:pt x="0" y="0"/>
                </a:moveTo>
                <a:lnTo>
                  <a:pt x="923330" y="0"/>
                </a:lnTo>
                <a:lnTo>
                  <a:pt x="923330" y="936959"/>
                </a:lnTo>
                <a:lnTo>
                  <a:pt x="0" y="9369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3800796" y="2680377"/>
            <a:ext cx="6559375" cy="4703980"/>
          </a:xfrm>
          <a:prstGeom prst="rect">
            <a:avLst/>
          </a:prstGeom>
        </p:spPr>
        <p:txBody>
          <a:bodyPr lIns="0" tIns="0" rIns="0" bIns="0" rtlCol="0" anchor="t">
            <a:spAutoFit/>
          </a:bodyPr>
          <a:lstStyle/>
          <a:p>
            <a:pPr marL="706120" lvl="1" indent="-353060">
              <a:lnSpc>
                <a:spcPts val="5330"/>
              </a:lnSpc>
              <a:buAutoNum type="arabicPeriod"/>
            </a:pPr>
            <a:r>
              <a:rPr lang="en-US" sz="3270" spc="19" dirty="0">
                <a:solidFill>
                  <a:srgbClr val="231F20"/>
                </a:solidFill>
                <a:latin typeface="Aptos Display" panose="020B0004020202020204" pitchFamily="34" charset="0"/>
              </a:rPr>
              <a:t> About Social Media</a:t>
            </a:r>
          </a:p>
          <a:p>
            <a:pPr marL="706120" lvl="1" indent="-353060">
              <a:lnSpc>
                <a:spcPts val="5330"/>
              </a:lnSpc>
              <a:buAutoNum type="arabicPeriod"/>
            </a:pPr>
            <a:r>
              <a:rPr lang="en-US" sz="3270" spc="19" dirty="0">
                <a:solidFill>
                  <a:srgbClr val="231F20"/>
                </a:solidFill>
                <a:latin typeface="Aptos Display" panose="020B0004020202020204" pitchFamily="34" charset="0"/>
              </a:rPr>
              <a:t> Introduction &amp; Objectives</a:t>
            </a:r>
          </a:p>
          <a:p>
            <a:pPr marL="706120" lvl="1" indent="-353060">
              <a:lnSpc>
                <a:spcPts val="5330"/>
              </a:lnSpc>
              <a:buAutoNum type="arabicPeriod"/>
            </a:pPr>
            <a:r>
              <a:rPr lang="en-US" sz="3270" spc="19" dirty="0">
                <a:solidFill>
                  <a:srgbClr val="231F20"/>
                </a:solidFill>
                <a:latin typeface="Aptos Display" panose="020B0004020202020204" pitchFamily="34" charset="0"/>
              </a:rPr>
              <a:t> Data Overview</a:t>
            </a:r>
          </a:p>
          <a:p>
            <a:pPr marL="706120" lvl="1" indent="-353060">
              <a:lnSpc>
                <a:spcPts val="5330"/>
              </a:lnSpc>
              <a:buAutoNum type="arabicPeriod"/>
            </a:pPr>
            <a:r>
              <a:rPr lang="en-US" sz="3270" spc="19" dirty="0">
                <a:solidFill>
                  <a:srgbClr val="231F20"/>
                </a:solidFill>
                <a:latin typeface="Aptos Display" panose="020B0004020202020204" pitchFamily="34" charset="0"/>
              </a:rPr>
              <a:t> Important Data Attributes</a:t>
            </a:r>
          </a:p>
          <a:p>
            <a:pPr marL="706120" lvl="1" indent="-353060">
              <a:lnSpc>
                <a:spcPts val="5330"/>
              </a:lnSpc>
              <a:buAutoNum type="arabicPeriod"/>
            </a:pPr>
            <a:r>
              <a:rPr lang="en-US" sz="3270" spc="19" dirty="0">
                <a:solidFill>
                  <a:srgbClr val="231F20"/>
                </a:solidFill>
                <a:latin typeface="Aptos Display" panose="020B0004020202020204" pitchFamily="34" charset="0"/>
              </a:rPr>
              <a:t> Insights From Data Analysis</a:t>
            </a:r>
          </a:p>
          <a:p>
            <a:pPr marL="706120" lvl="1" indent="-353060">
              <a:lnSpc>
                <a:spcPts val="5330"/>
              </a:lnSpc>
              <a:buAutoNum type="arabicPeriod"/>
            </a:pPr>
            <a:r>
              <a:rPr lang="en-US" sz="3270" spc="19" dirty="0">
                <a:solidFill>
                  <a:srgbClr val="231F20"/>
                </a:solidFill>
                <a:latin typeface="Aptos Display" panose="020B0004020202020204" pitchFamily="34" charset="0"/>
              </a:rPr>
              <a:t> Dashboard</a:t>
            </a:r>
          </a:p>
          <a:p>
            <a:pPr marL="706120" lvl="1" indent="-353060" algn="l">
              <a:lnSpc>
                <a:spcPts val="5330"/>
              </a:lnSpc>
              <a:spcBef>
                <a:spcPct val="0"/>
              </a:spcBef>
              <a:buAutoNum type="arabicPeriod"/>
            </a:pPr>
            <a:r>
              <a:rPr lang="en-US" sz="3270" spc="19" dirty="0">
                <a:solidFill>
                  <a:srgbClr val="231F20"/>
                </a:solidFill>
                <a:latin typeface="Aptos Display" panose="020B0004020202020204" pitchFamily="34" charset="0"/>
              </a:rPr>
              <a:t> Conclusion</a:t>
            </a:r>
          </a:p>
        </p:txBody>
      </p:sp>
      <p:sp>
        <p:nvSpPr>
          <p:cNvPr id="12" name="TextBox 12"/>
          <p:cNvSpPr txBox="1"/>
          <p:nvPr/>
        </p:nvSpPr>
        <p:spPr>
          <a:xfrm>
            <a:off x="4440865" y="952500"/>
            <a:ext cx="3693522" cy="865237"/>
          </a:xfrm>
          <a:prstGeom prst="rect">
            <a:avLst/>
          </a:prstGeom>
        </p:spPr>
        <p:txBody>
          <a:bodyPr lIns="0" tIns="0" rIns="0" bIns="0" rtlCol="0" anchor="t">
            <a:spAutoFit/>
          </a:bodyPr>
          <a:lstStyle/>
          <a:p>
            <a:pPr marL="0" lvl="0" indent="0" algn="l">
              <a:lnSpc>
                <a:spcPts val="7085"/>
              </a:lnSpc>
              <a:spcBef>
                <a:spcPct val="0"/>
              </a:spcBef>
            </a:pPr>
            <a:r>
              <a:rPr lang="en-US" sz="5135" spc="256">
                <a:solidFill>
                  <a:srgbClr val="000000"/>
                </a:solidFill>
                <a:latin typeface="Aptos Display" panose="020B0004020202020204" pitchFamily="34" charset="0"/>
              </a:rP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3264761"/>
            <a:ext cx="10172700" cy="4703980"/>
          </a:xfrm>
          <a:prstGeom prst="rect">
            <a:avLst/>
          </a:prstGeom>
        </p:spPr>
        <p:txBody>
          <a:bodyPr wrap="square" lIns="0" tIns="0" rIns="0" bIns="0" rtlCol="0" anchor="t">
            <a:spAutoFit/>
          </a:bodyPr>
          <a:lstStyle/>
          <a:p>
            <a:pPr algn="just">
              <a:lnSpc>
                <a:spcPts val="5330"/>
              </a:lnSpc>
              <a:spcBef>
                <a:spcPct val="0"/>
              </a:spcBef>
            </a:pPr>
            <a:r>
              <a:rPr lang="en-US" sz="3270" spc="19" dirty="0">
                <a:solidFill>
                  <a:srgbClr val="231F20"/>
                </a:solidFill>
                <a:latin typeface="Aptos Display" panose="020B0004020202020204" pitchFamily="34" charset="0"/>
              </a:rPr>
              <a:t>Social media is a platform for sharing photos, videos, and stories, allowing users to connect, follow others, and engage through likes, comments, and direct messages. It features hashtags for content discovery, offers filters for enhancing posts, and supports influencer marketing. Additionally, users can share temporary stories and explore content based on their interests.</a:t>
            </a:r>
          </a:p>
        </p:txBody>
      </p:sp>
      <p:sp>
        <p:nvSpPr>
          <p:cNvPr id="9" name="TextBox 9"/>
          <p:cNvSpPr txBox="1"/>
          <p:nvPr/>
        </p:nvSpPr>
        <p:spPr>
          <a:xfrm>
            <a:off x="3740680" y="1011170"/>
            <a:ext cx="6927320" cy="865237"/>
          </a:xfrm>
          <a:prstGeom prst="rect">
            <a:avLst/>
          </a:prstGeom>
        </p:spPr>
        <p:txBody>
          <a:bodyPr wrap="square" lIns="0" tIns="0" rIns="0" bIns="0" rtlCol="0" anchor="t">
            <a:spAutoFit/>
          </a:bodyPr>
          <a:lstStyle/>
          <a:p>
            <a:pPr marL="0" lvl="0" indent="0" algn="l">
              <a:lnSpc>
                <a:spcPts val="7085"/>
              </a:lnSpc>
              <a:spcBef>
                <a:spcPct val="0"/>
              </a:spcBef>
            </a:pPr>
            <a:r>
              <a:rPr lang="en-US" sz="5135" spc="256" dirty="0">
                <a:solidFill>
                  <a:srgbClr val="000000"/>
                </a:solidFill>
                <a:latin typeface="Aptos Display" panose="020B0004020202020204" pitchFamily="34" charset="0"/>
              </a:rPr>
              <a:t>About Social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2231800"/>
            <a:ext cx="5544818" cy="8055200"/>
            <a:chOff x="0" y="0"/>
            <a:chExt cx="1460363" cy="2121534"/>
          </a:xfrm>
          <a:solidFill>
            <a:schemeClr val="accent2">
              <a:lumMod val="60000"/>
              <a:lumOff val="40000"/>
            </a:schemeClr>
          </a:solidFill>
        </p:grpSpPr>
        <p:sp>
          <p:nvSpPr>
            <p:cNvPr id="3" name="Freeform 3"/>
            <p:cNvSpPr/>
            <p:nvPr/>
          </p:nvSpPr>
          <p:spPr>
            <a:xfrm>
              <a:off x="0" y="0"/>
              <a:ext cx="1460363" cy="2121534"/>
            </a:xfrm>
            <a:custGeom>
              <a:avLst/>
              <a:gdLst/>
              <a:ahLst/>
              <a:cxnLst/>
              <a:rect l="l" t="t" r="r" b="b"/>
              <a:pathLst>
                <a:path w="1460363" h="2121534">
                  <a:moveTo>
                    <a:pt x="0" y="0"/>
                  </a:moveTo>
                  <a:lnTo>
                    <a:pt x="1460363" y="0"/>
                  </a:lnTo>
                  <a:lnTo>
                    <a:pt x="1460363" y="2121534"/>
                  </a:lnTo>
                  <a:lnTo>
                    <a:pt x="0" y="2121534"/>
                  </a:lnTo>
                  <a:close/>
                </a:path>
              </a:pathLst>
            </a:custGeom>
            <a:grpFill/>
          </p:spPr>
        </p:sp>
        <p:sp>
          <p:nvSpPr>
            <p:cNvPr id="4" name="TextBox 4"/>
            <p:cNvSpPr txBox="1"/>
            <p:nvPr/>
          </p:nvSpPr>
          <p:spPr>
            <a:xfrm>
              <a:off x="0" y="-76200"/>
              <a:ext cx="1460363" cy="2197734"/>
            </a:xfrm>
            <a:prstGeom prst="rect">
              <a:avLst/>
            </a:prstGeom>
            <a:grpFill/>
          </p:spPr>
          <p:txBody>
            <a:bodyPr lIns="50800" tIns="50800" rIns="50800" bIns="50800" rtlCol="0" anchor="ctr"/>
            <a:lstStyle/>
            <a:p>
              <a:pPr algn="ctr">
                <a:lnSpc>
                  <a:spcPts val="3770"/>
                </a:lnSpc>
              </a:pPr>
              <a:endParaRPr/>
            </a:p>
          </p:txBody>
        </p:sp>
      </p:grpSp>
      <p:grpSp>
        <p:nvGrpSpPr>
          <p:cNvPr id="5" name="Group 5"/>
          <p:cNvGrpSpPr/>
          <p:nvPr/>
        </p:nvGrpSpPr>
        <p:grpSpPr>
          <a:xfrm>
            <a:off x="6143618" y="4347361"/>
            <a:ext cx="3572757" cy="35727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41D"/>
            </a:solidFill>
          </p:spPr>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4750"/>
                </a:lnSpc>
              </a:pPr>
              <a:r>
                <a:rPr lang="en-US" sz="3395" spc="33">
                  <a:solidFill>
                    <a:srgbClr val="FFFFFF"/>
                  </a:solidFill>
                  <a:latin typeface="Aptos Display" panose="020B0004020202020204" pitchFamily="34" charset="0"/>
                </a:rPr>
                <a:t>Objectives of analysis</a:t>
              </a:r>
            </a:p>
          </p:txBody>
        </p:sp>
      </p:grpSp>
      <p:grpSp>
        <p:nvGrpSpPr>
          <p:cNvPr id="8" name="Group 8"/>
          <p:cNvGrpSpPr/>
          <p:nvPr/>
        </p:nvGrpSpPr>
        <p:grpSpPr>
          <a:xfrm>
            <a:off x="10904929" y="2458588"/>
            <a:ext cx="6024224" cy="1727529"/>
            <a:chOff x="0" y="0"/>
            <a:chExt cx="2368187" cy="679110"/>
          </a:xfrm>
        </p:grpSpPr>
        <p:sp>
          <p:nvSpPr>
            <p:cNvPr id="9" name="Freeform 9"/>
            <p:cNvSpPr/>
            <p:nvPr/>
          </p:nvSpPr>
          <p:spPr>
            <a:xfrm>
              <a:off x="0" y="0"/>
              <a:ext cx="2368187" cy="679110"/>
            </a:xfrm>
            <a:custGeom>
              <a:avLst/>
              <a:gdLst/>
              <a:ahLst/>
              <a:cxnLst/>
              <a:rect l="l" t="t" r="r" b="b"/>
              <a:pathLst>
                <a:path w="2368187" h="679110">
                  <a:moveTo>
                    <a:pt x="2164987" y="0"/>
                  </a:moveTo>
                  <a:cubicBezTo>
                    <a:pt x="2277211" y="0"/>
                    <a:pt x="2368187" y="152024"/>
                    <a:pt x="2368187" y="339555"/>
                  </a:cubicBezTo>
                  <a:cubicBezTo>
                    <a:pt x="2368187" y="527086"/>
                    <a:pt x="2277211" y="679110"/>
                    <a:pt x="2164987" y="679110"/>
                  </a:cubicBezTo>
                  <a:lnTo>
                    <a:pt x="203200" y="679110"/>
                  </a:lnTo>
                  <a:cubicBezTo>
                    <a:pt x="90976" y="679110"/>
                    <a:pt x="0" y="527086"/>
                    <a:pt x="0" y="339555"/>
                  </a:cubicBezTo>
                  <a:cubicBezTo>
                    <a:pt x="0" y="152024"/>
                    <a:pt x="90976" y="0"/>
                    <a:pt x="203200" y="0"/>
                  </a:cubicBezTo>
                  <a:close/>
                </a:path>
              </a:pathLst>
            </a:custGeom>
            <a:solidFill>
              <a:srgbClr val="F7941D"/>
            </a:solidFill>
          </p:spPr>
        </p:sp>
        <p:sp>
          <p:nvSpPr>
            <p:cNvPr id="10" name="TextBox 10"/>
            <p:cNvSpPr txBox="1"/>
            <p:nvPr/>
          </p:nvSpPr>
          <p:spPr>
            <a:xfrm>
              <a:off x="0" y="-47625"/>
              <a:ext cx="2368187" cy="726735"/>
            </a:xfrm>
            <a:prstGeom prst="rect">
              <a:avLst/>
            </a:prstGeom>
          </p:spPr>
          <p:txBody>
            <a:bodyPr lIns="50800" tIns="50800" rIns="50800" bIns="50800" rtlCol="0" anchor="ctr"/>
            <a:lstStyle/>
            <a:p>
              <a:pPr algn="ctr">
                <a:lnSpc>
                  <a:spcPts val="3210"/>
                </a:lnSpc>
              </a:pPr>
              <a:endParaRPr dirty="0">
                <a:latin typeface="Aptos Display" panose="020B0004020202020204" pitchFamily="34" charset="0"/>
              </a:endParaRPr>
            </a:p>
            <a:p>
              <a:pPr algn="ctr">
                <a:lnSpc>
                  <a:spcPts val="3210"/>
                </a:lnSpc>
              </a:pPr>
              <a:r>
                <a:rPr lang="en-US" sz="2295" spc="22" dirty="0">
                  <a:solidFill>
                    <a:srgbClr val="FFFFFF"/>
                  </a:solidFill>
                  <a:latin typeface="Aptos Display" panose="020B0004020202020204" pitchFamily="34" charset="0"/>
                </a:rPr>
                <a:t>Identifying user engagement level and activity level</a:t>
              </a:r>
            </a:p>
            <a:p>
              <a:pPr algn="ctr">
                <a:lnSpc>
                  <a:spcPts val="3210"/>
                </a:lnSpc>
              </a:pPr>
              <a:endParaRPr lang="en-US" sz="2295" spc="22" dirty="0">
                <a:solidFill>
                  <a:srgbClr val="FFFFFF"/>
                </a:solidFill>
                <a:latin typeface="Aptos Display" panose="020B0004020202020204" pitchFamily="34" charset="0"/>
              </a:endParaRPr>
            </a:p>
          </p:txBody>
        </p:sp>
      </p:grpSp>
      <p:grpSp>
        <p:nvGrpSpPr>
          <p:cNvPr id="11" name="Group 11"/>
          <p:cNvGrpSpPr/>
          <p:nvPr/>
        </p:nvGrpSpPr>
        <p:grpSpPr>
          <a:xfrm>
            <a:off x="11811750" y="5140429"/>
            <a:ext cx="5993887" cy="1788622"/>
            <a:chOff x="0" y="0"/>
            <a:chExt cx="2356261" cy="703126"/>
          </a:xfrm>
        </p:grpSpPr>
        <p:sp>
          <p:nvSpPr>
            <p:cNvPr id="12" name="Freeform 12"/>
            <p:cNvSpPr/>
            <p:nvPr/>
          </p:nvSpPr>
          <p:spPr>
            <a:xfrm>
              <a:off x="0" y="0"/>
              <a:ext cx="2356261" cy="703126"/>
            </a:xfrm>
            <a:custGeom>
              <a:avLst/>
              <a:gdLst/>
              <a:ahLst/>
              <a:cxnLst/>
              <a:rect l="l" t="t" r="r" b="b"/>
              <a:pathLst>
                <a:path w="2356261" h="703126">
                  <a:moveTo>
                    <a:pt x="2153061" y="0"/>
                  </a:moveTo>
                  <a:cubicBezTo>
                    <a:pt x="2265286" y="0"/>
                    <a:pt x="2356261" y="157400"/>
                    <a:pt x="2356261" y="351563"/>
                  </a:cubicBezTo>
                  <a:cubicBezTo>
                    <a:pt x="2356261" y="545726"/>
                    <a:pt x="2265286" y="703126"/>
                    <a:pt x="2153061" y="703126"/>
                  </a:cubicBezTo>
                  <a:lnTo>
                    <a:pt x="203200" y="703126"/>
                  </a:lnTo>
                  <a:cubicBezTo>
                    <a:pt x="90976" y="703126"/>
                    <a:pt x="0" y="545726"/>
                    <a:pt x="0" y="351563"/>
                  </a:cubicBezTo>
                  <a:cubicBezTo>
                    <a:pt x="0" y="157400"/>
                    <a:pt x="90976" y="0"/>
                    <a:pt x="203200" y="0"/>
                  </a:cubicBezTo>
                  <a:close/>
                </a:path>
              </a:pathLst>
            </a:custGeom>
            <a:solidFill>
              <a:srgbClr val="F7941D"/>
            </a:solidFill>
          </p:spPr>
        </p:sp>
        <p:sp>
          <p:nvSpPr>
            <p:cNvPr id="13" name="TextBox 13"/>
            <p:cNvSpPr txBox="1"/>
            <p:nvPr/>
          </p:nvSpPr>
          <p:spPr>
            <a:xfrm>
              <a:off x="0" y="-47625"/>
              <a:ext cx="2356261" cy="750751"/>
            </a:xfrm>
            <a:prstGeom prst="rect">
              <a:avLst/>
            </a:prstGeom>
          </p:spPr>
          <p:txBody>
            <a:bodyPr lIns="50800" tIns="50800" rIns="50800" bIns="50800" rtlCol="0" anchor="ctr"/>
            <a:lstStyle/>
            <a:p>
              <a:pPr algn="ctr">
                <a:lnSpc>
                  <a:spcPts val="3210"/>
                </a:lnSpc>
              </a:pPr>
              <a:r>
                <a:rPr lang="en-US" sz="2295" spc="22" dirty="0">
                  <a:solidFill>
                    <a:srgbClr val="FFFFFF"/>
                  </a:solidFill>
                  <a:latin typeface="Aptos Display" panose="020B0004020202020204" pitchFamily="34" charset="0"/>
                </a:rPr>
                <a:t>Determining Most Frequent Tags</a:t>
              </a:r>
            </a:p>
          </p:txBody>
        </p:sp>
      </p:grpSp>
      <p:grpSp>
        <p:nvGrpSpPr>
          <p:cNvPr id="14" name="Group 14"/>
          <p:cNvGrpSpPr/>
          <p:nvPr/>
        </p:nvGrpSpPr>
        <p:grpSpPr>
          <a:xfrm>
            <a:off x="10810334" y="7798752"/>
            <a:ext cx="6118818" cy="1754639"/>
            <a:chOff x="0" y="0"/>
            <a:chExt cx="2405373" cy="689767"/>
          </a:xfrm>
        </p:grpSpPr>
        <p:sp>
          <p:nvSpPr>
            <p:cNvPr id="15" name="Freeform 15"/>
            <p:cNvSpPr/>
            <p:nvPr/>
          </p:nvSpPr>
          <p:spPr>
            <a:xfrm>
              <a:off x="0" y="0"/>
              <a:ext cx="2405373" cy="689767"/>
            </a:xfrm>
            <a:custGeom>
              <a:avLst/>
              <a:gdLst/>
              <a:ahLst/>
              <a:cxnLst/>
              <a:rect l="l" t="t" r="r" b="b"/>
              <a:pathLst>
                <a:path w="2405373" h="689767">
                  <a:moveTo>
                    <a:pt x="2202173" y="0"/>
                  </a:moveTo>
                  <a:cubicBezTo>
                    <a:pt x="2314397" y="0"/>
                    <a:pt x="2405373" y="154410"/>
                    <a:pt x="2405373" y="344884"/>
                  </a:cubicBezTo>
                  <a:cubicBezTo>
                    <a:pt x="2405373" y="535358"/>
                    <a:pt x="2314397" y="689767"/>
                    <a:pt x="2202173" y="689767"/>
                  </a:cubicBezTo>
                  <a:lnTo>
                    <a:pt x="203200" y="689767"/>
                  </a:lnTo>
                  <a:cubicBezTo>
                    <a:pt x="90976" y="689767"/>
                    <a:pt x="0" y="535358"/>
                    <a:pt x="0" y="344884"/>
                  </a:cubicBezTo>
                  <a:cubicBezTo>
                    <a:pt x="0" y="154410"/>
                    <a:pt x="90976" y="0"/>
                    <a:pt x="203200" y="0"/>
                  </a:cubicBezTo>
                  <a:close/>
                </a:path>
              </a:pathLst>
            </a:custGeom>
            <a:solidFill>
              <a:srgbClr val="F7941D"/>
            </a:solidFill>
          </p:spPr>
        </p:sp>
        <p:sp>
          <p:nvSpPr>
            <p:cNvPr id="16" name="TextBox 16"/>
            <p:cNvSpPr txBox="1"/>
            <p:nvPr/>
          </p:nvSpPr>
          <p:spPr>
            <a:xfrm>
              <a:off x="0" y="-47625"/>
              <a:ext cx="2405373" cy="737392"/>
            </a:xfrm>
            <a:prstGeom prst="rect">
              <a:avLst/>
            </a:prstGeom>
          </p:spPr>
          <p:txBody>
            <a:bodyPr lIns="50800" tIns="50800" rIns="50800" bIns="50800" rtlCol="0" anchor="ctr"/>
            <a:lstStyle/>
            <a:p>
              <a:pPr algn="ctr">
                <a:lnSpc>
                  <a:spcPts val="3210"/>
                </a:lnSpc>
              </a:pPr>
              <a:r>
                <a:rPr lang="en-US" sz="2295" spc="22" dirty="0">
                  <a:solidFill>
                    <a:srgbClr val="FFFFFF"/>
                  </a:solidFill>
                  <a:latin typeface="Aptos Display" panose="020B0004020202020204" pitchFamily="34" charset="0"/>
                </a:rPr>
                <a:t>Identifying Users who can have a greater influence on other users</a:t>
              </a:r>
            </a:p>
          </p:txBody>
        </p:sp>
      </p:grpSp>
      <p:sp>
        <p:nvSpPr>
          <p:cNvPr id="17" name="Freeform 17"/>
          <p:cNvSpPr/>
          <p:nvPr/>
        </p:nvSpPr>
        <p:spPr>
          <a:xfrm rot="974511">
            <a:off x="8287814" y="8397699"/>
            <a:ext cx="1903340" cy="537694"/>
          </a:xfrm>
          <a:custGeom>
            <a:avLst/>
            <a:gdLst/>
            <a:ahLst/>
            <a:cxnLst/>
            <a:rect l="l" t="t" r="r" b="b"/>
            <a:pathLst>
              <a:path w="1903340" h="537694">
                <a:moveTo>
                  <a:pt x="0" y="0"/>
                </a:moveTo>
                <a:lnTo>
                  <a:pt x="1903340" y="0"/>
                </a:lnTo>
                <a:lnTo>
                  <a:pt x="1903340" y="537694"/>
                </a:lnTo>
                <a:lnTo>
                  <a:pt x="0" y="537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9182522" flipH="1">
            <a:off x="7826836" y="3226894"/>
            <a:ext cx="1773108" cy="500903"/>
          </a:xfrm>
          <a:custGeom>
            <a:avLst/>
            <a:gdLst/>
            <a:ahLst/>
            <a:cxnLst/>
            <a:rect l="l" t="t" r="r" b="b"/>
            <a:pathLst>
              <a:path w="1773108" h="500903">
                <a:moveTo>
                  <a:pt x="1773108" y="0"/>
                </a:moveTo>
                <a:lnTo>
                  <a:pt x="0" y="0"/>
                </a:lnTo>
                <a:lnTo>
                  <a:pt x="0" y="500903"/>
                </a:lnTo>
                <a:lnTo>
                  <a:pt x="1773108" y="500903"/>
                </a:lnTo>
                <a:lnTo>
                  <a:pt x="177310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153673" y="5900686"/>
            <a:ext cx="1502512" cy="411313"/>
          </a:xfrm>
          <a:custGeom>
            <a:avLst/>
            <a:gdLst/>
            <a:ahLst/>
            <a:cxnLst/>
            <a:rect l="l" t="t" r="r" b="b"/>
            <a:pathLst>
              <a:path w="1502512" h="411313">
                <a:moveTo>
                  <a:pt x="0" y="0"/>
                </a:moveTo>
                <a:lnTo>
                  <a:pt x="1502512" y="0"/>
                </a:lnTo>
                <a:lnTo>
                  <a:pt x="1502512" y="411313"/>
                </a:lnTo>
                <a:lnTo>
                  <a:pt x="0" y="411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2731247" y="307716"/>
            <a:ext cx="4821946" cy="865237"/>
          </a:xfrm>
          <a:prstGeom prst="rect">
            <a:avLst/>
          </a:prstGeom>
        </p:spPr>
        <p:txBody>
          <a:bodyPr lIns="0" tIns="0" rIns="0" bIns="0" rtlCol="0" anchor="t">
            <a:spAutoFit/>
          </a:bodyPr>
          <a:lstStyle/>
          <a:p>
            <a:pPr marL="0" lvl="0" indent="0" algn="l">
              <a:lnSpc>
                <a:spcPts val="7085"/>
              </a:lnSpc>
              <a:spcBef>
                <a:spcPct val="0"/>
              </a:spcBef>
            </a:pPr>
            <a:r>
              <a:rPr lang="en-US" sz="5135" spc="256" dirty="0">
                <a:solidFill>
                  <a:srgbClr val="000000"/>
                </a:solidFill>
                <a:latin typeface="Aptos Display" panose="020B0004020202020204" pitchFamily="34" charset="0"/>
              </a:rPr>
              <a:t>Introduction</a:t>
            </a:r>
          </a:p>
        </p:txBody>
      </p:sp>
      <p:sp>
        <p:nvSpPr>
          <p:cNvPr id="24" name="TextBox 23">
            <a:extLst>
              <a:ext uri="{FF2B5EF4-FFF2-40B4-BE49-F238E27FC236}">
                <a16:creationId xmlns:a16="http://schemas.microsoft.com/office/drawing/2014/main" id="{40BC04B0-48F6-925B-0E4C-5F1C63416513}"/>
              </a:ext>
            </a:extLst>
          </p:cNvPr>
          <p:cNvSpPr txBox="1"/>
          <p:nvPr/>
        </p:nvSpPr>
        <p:spPr>
          <a:xfrm>
            <a:off x="821531" y="2953020"/>
            <a:ext cx="4034307" cy="1815882"/>
          </a:xfrm>
          <a:prstGeom prst="rect">
            <a:avLst/>
          </a:prstGeom>
          <a:noFill/>
        </p:spPr>
        <p:txBody>
          <a:bodyPr wrap="square" rtlCol="0">
            <a:spAutoFit/>
          </a:bodyPr>
          <a:lstStyle/>
          <a:p>
            <a:pPr algn="just"/>
            <a:r>
              <a:rPr lang="en-IN" sz="2800" dirty="0">
                <a:solidFill>
                  <a:schemeClr val="bg1"/>
                </a:solidFill>
                <a:latin typeface="Aptos Display" panose="020B0004020202020204" pitchFamily="34" charset="0"/>
              </a:rPr>
              <a:t>MySQL and Power bi have been used to analyse and visualise various facets of database.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366187" y="3281697"/>
            <a:ext cx="7005303" cy="7005303"/>
          </a:xfrm>
          <a:custGeom>
            <a:avLst/>
            <a:gdLst/>
            <a:ahLst/>
            <a:cxnLst/>
            <a:rect l="l" t="t" r="r" b="b"/>
            <a:pathLst>
              <a:path w="7005303" h="7005303">
                <a:moveTo>
                  <a:pt x="0" y="0"/>
                </a:moveTo>
                <a:lnTo>
                  <a:pt x="7005303" y="0"/>
                </a:lnTo>
                <a:lnTo>
                  <a:pt x="7005303" y="7005303"/>
                </a:lnTo>
                <a:lnTo>
                  <a:pt x="0" y="700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950586"/>
            <a:ext cx="1348657" cy="5336414"/>
          </a:xfrm>
          <a:custGeom>
            <a:avLst/>
            <a:gdLst/>
            <a:ahLst/>
            <a:cxnLst/>
            <a:rect l="l" t="t" r="r" b="b"/>
            <a:pathLst>
              <a:path w="1348657" h="5336414">
                <a:moveTo>
                  <a:pt x="0" y="0"/>
                </a:moveTo>
                <a:lnTo>
                  <a:pt x="1348657" y="0"/>
                </a:lnTo>
                <a:lnTo>
                  <a:pt x="1348657" y="5336414"/>
                </a:lnTo>
                <a:lnTo>
                  <a:pt x="0" y="5336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47371" y="4747744"/>
            <a:ext cx="5242934" cy="4852097"/>
          </a:xfrm>
          <a:custGeom>
            <a:avLst/>
            <a:gdLst/>
            <a:ahLst/>
            <a:cxnLst/>
            <a:rect l="l" t="t" r="r" b="b"/>
            <a:pathLst>
              <a:path w="5242934" h="4852097">
                <a:moveTo>
                  <a:pt x="0" y="0"/>
                </a:moveTo>
                <a:lnTo>
                  <a:pt x="5242934" y="0"/>
                </a:lnTo>
                <a:lnTo>
                  <a:pt x="5242934" y="4852097"/>
                </a:lnTo>
                <a:lnTo>
                  <a:pt x="0" y="4852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442620" y="332862"/>
            <a:ext cx="4821946" cy="816121"/>
          </a:xfrm>
          <a:prstGeom prst="rect">
            <a:avLst/>
          </a:prstGeom>
        </p:spPr>
        <p:txBody>
          <a:bodyPr lIns="0" tIns="0" rIns="0" bIns="0" rtlCol="0" anchor="t">
            <a:spAutoFit/>
          </a:bodyPr>
          <a:lstStyle/>
          <a:p>
            <a:pPr marL="0" lvl="0" indent="0" algn="l">
              <a:lnSpc>
                <a:spcPts val="6670"/>
              </a:lnSpc>
              <a:spcBef>
                <a:spcPct val="0"/>
              </a:spcBef>
            </a:pPr>
            <a:r>
              <a:rPr lang="en-US" sz="4835" spc="241">
                <a:solidFill>
                  <a:srgbClr val="000000"/>
                </a:solidFill>
                <a:latin typeface="Aptos Display" panose="020B0004020202020204" pitchFamily="34" charset="0"/>
              </a:rPr>
              <a:t>Data Overview</a:t>
            </a:r>
          </a:p>
        </p:txBody>
      </p:sp>
      <p:sp>
        <p:nvSpPr>
          <p:cNvPr id="6" name="TextBox 6"/>
          <p:cNvSpPr txBox="1"/>
          <p:nvPr/>
        </p:nvSpPr>
        <p:spPr>
          <a:xfrm>
            <a:off x="1567888" y="2806403"/>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01</a:t>
            </a:r>
          </a:p>
        </p:txBody>
      </p:sp>
      <p:sp>
        <p:nvSpPr>
          <p:cNvPr id="7" name="TextBox 7"/>
          <p:cNvSpPr txBox="1"/>
          <p:nvPr/>
        </p:nvSpPr>
        <p:spPr>
          <a:xfrm>
            <a:off x="2785520" y="2976237"/>
            <a:ext cx="7938555" cy="389395"/>
          </a:xfrm>
          <a:prstGeom prst="rect">
            <a:avLst/>
          </a:prstGeom>
        </p:spPr>
        <p:txBody>
          <a:bodyPr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Total number of Users:- 100</a:t>
            </a:r>
          </a:p>
        </p:txBody>
      </p:sp>
      <p:sp>
        <p:nvSpPr>
          <p:cNvPr id="8" name="TextBox 8"/>
          <p:cNvSpPr txBox="1"/>
          <p:nvPr/>
        </p:nvSpPr>
        <p:spPr>
          <a:xfrm>
            <a:off x="1567888" y="3719820"/>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02</a:t>
            </a:r>
          </a:p>
        </p:txBody>
      </p:sp>
      <p:sp>
        <p:nvSpPr>
          <p:cNvPr id="9" name="TextBox 9"/>
          <p:cNvSpPr txBox="1"/>
          <p:nvPr/>
        </p:nvSpPr>
        <p:spPr>
          <a:xfrm>
            <a:off x="2785520" y="3895039"/>
            <a:ext cx="5453633" cy="389395"/>
          </a:xfrm>
          <a:prstGeom prst="rect">
            <a:avLst/>
          </a:prstGeom>
        </p:spPr>
        <p:txBody>
          <a:bodyPr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Total Posts:- 257</a:t>
            </a:r>
          </a:p>
        </p:txBody>
      </p:sp>
      <p:sp>
        <p:nvSpPr>
          <p:cNvPr id="10" name="TextBox 10"/>
          <p:cNvSpPr txBox="1"/>
          <p:nvPr/>
        </p:nvSpPr>
        <p:spPr>
          <a:xfrm>
            <a:off x="1567888" y="4633444"/>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03</a:t>
            </a:r>
          </a:p>
        </p:txBody>
      </p:sp>
      <p:sp>
        <p:nvSpPr>
          <p:cNvPr id="11" name="TextBox 11"/>
          <p:cNvSpPr txBox="1"/>
          <p:nvPr/>
        </p:nvSpPr>
        <p:spPr>
          <a:xfrm>
            <a:off x="2785520" y="4813842"/>
            <a:ext cx="8580666" cy="389274"/>
          </a:xfrm>
          <a:prstGeom prst="rect">
            <a:avLst/>
          </a:prstGeom>
        </p:spPr>
        <p:txBody>
          <a:bodyPr wrap="square"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Total Likes and Comments are 8782 and 7467 respectively </a:t>
            </a:r>
          </a:p>
        </p:txBody>
      </p:sp>
      <p:sp>
        <p:nvSpPr>
          <p:cNvPr id="12" name="TextBox 12"/>
          <p:cNvSpPr txBox="1"/>
          <p:nvPr/>
        </p:nvSpPr>
        <p:spPr>
          <a:xfrm>
            <a:off x="1567888" y="5546861"/>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04</a:t>
            </a:r>
          </a:p>
        </p:txBody>
      </p:sp>
      <p:sp>
        <p:nvSpPr>
          <p:cNvPr id="13" name="TextBox 13"/>
          <p:cNvSpPr txBox="1"/>
          <p:nvPr/>
        </p:nvSpPr>
        <p:spPr>
          <a:xfrm>
            <a:off x="2785520" y="5699261"/>
            <a:ext cx="5707951" cy="389395"/>
          </a:xfrm>
          <a:prstGeom prst="rect">
            <a:avLst/>
          </a:prstGeom>
        </p:spPr>
        <p:txBody>
          <a:bodyPr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Total tags in database- 21</a:t>
            </a:r>
          </a:p>
        </p:txBody>
      </p:sp>
      <p:sp>
        <p:nvSpPr>
          <p:cNvPr id="14" name="TextBox 14"/>
          <p:cNvSpPr txBox="1"/>
          <p:nvPr/>
        </p:nvSpPr>
        <p:spPr>
          <a:xfrm>
            <a:off x="1567888" y="6498231"/>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05</a:t>
            </a:r>
          </a:p>
        </p:txBody>
      </p:sp>
      <p:sp>
        <p:nvSpPr>
          <p:cNvPr id="15" name="TextBox 15"/>
          <p:cNvSpPr txBox="1"/>
          <p:nvPr/>
        </p:nvSpPr>
        <p:spPr>
          <a:xfrm>
            <a:off x="2785520" y="6545856"/>
            <a:ext cx="7938555" cy="389274"/>
          </a:xfrm>
          <a:prstGeom prst="rect">
            <a:avLst/>
          </a:prstGeom>
        </p:spPr>
        <p:txBody>
          <a:bodyPr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Top 5 frequently used tags- Smile, beach, Party, Fun, and Concert.</a:t>
            </a:r>
          </a:p>
        </p:txBody>
      </p:sp>
      <p:sp>
        <p:nvSpPr>
          <p:cNvPr id="16" name="TextBox 16"/>
          <p:cNvSpPr txBox="1"/>
          <p:nvPr/>
        </p:nvSpPr>
        <p:spPr>
          <a:xfrm>
            <a:off x="1567888" y="7353300"/>
            <a:ext cx="874733" cy="729110"/>
          </a:xfrm>
          <a:prstGeom prst="rect">
            <a:avLst/>
          </a:prstGeom>
        </p:spPr>
        <p:txBody>
          <a:bodyPr lIns="0" tIns="0" rIns="0" bIns="0" rtlCol="0" anchor="t">
            <a:spAutoFit/>
          </a:bodyPr>
          <a:lstStyle/>
          <a:p>
            <a:pPr algn="ctr">
              <a:lnSpc>
                <a:spcPts val="5990"/>
              </a:lnSpc>
              <a:spcBef>
                <a:spcPct val="0"/>
              </a:spcBef>
            </a:pPr>
            <a:r>
              <a:rPr lang="en-US" sz="4280">
                <a:solidFill>
                  <a:srgbClr val="000000"/>
                </a:solidFill>
                <a:latin typeface="Aptos Display" panose="020B0004020202020204" pitchFamily="34" charset="0"/>
              </a:rPr>
              <a:t>06</a:t>
            </a:r>
          </a:p>
        </p:txBody>
      </p:sp>
      <p:sp>
        <p:nvSpPr>
          <p:cNvPr id="17" name="TextBox 17"/>
          <p:cNvSpPr txBox="1"/>
          <p:nvPr/>
        </p:nvSpPr>
        <p:spPr>
          <a:xfrm>
            <a:off x="2785520" y="7554731"/>
            <a:ext cx="7938555" cy="389274"/>
          </a:xfrm>
          <a:prstGeom prst="rect">
            <a:avLst/>
          </a:prstGeom>
        </p:spPr>
        <p:txBody>
          <a:bodyPr lIns="0" tIns="0" rIns="0" bIns="0" rtlCol="0" anchor="t">
            <a:spAutoFit/>
          </a:bodyPr>
          <a:lstStyle/>
          <a:p>
            <a:pPr>
              <a:lnSpc>
                <a:spcPts val="3210"/>
              </a:lnSpc>
              <a:spcBef>
                <a:spcPct val="0"/>
              </a:spcBef>
            </a:pPr>
            <a:r>
              <a:rPr lang="en-US" sz="2295" spc="22" dirty="0">
                <a:solidFill>
                  <a:srgbClr val="000000"/>
                </a:solidFill>
                <a:latin typeface="Aptos Display" panose="020B0004020202020204" pitchFamily="34" charset="0"/>
              </a:rPr>
              <a:t>Total tables in database-7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3869514"/>
            <a:ext cx="6417486" cy="6417486"/>
          </a:xfrm>
          <a:custGeom>
            <a:avLst/>
            <a:gdLst/>
            <a:ahLst/>
            <a:cxnLst/>
            <a:rect l="l" t="t" r="r" b="b"/>
            <a:pathLst>
              <a:path w="6417486" h="6417486">
                <a:moveTo>
                  <a:pt x="0" y="0"/>
                </a:moveTo>
                <a:lnTo>
                  <a:pt x="6417486" y="0"/>
                </a:lnTo>
                <a:lnTo>
                  <a:pt x="6417486" y="6417486"/>
                </a:lnTo>
                <a:lnTo>
                  <a:pt x="0" y="6417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200" y="5907830"/>
            <a:ext cx="5178810" cy="4114800"/>
          </a:xfrm>
          <a:custGeom>
            <a:avLst/>
            <a:gdLst/>
            <a:ahLst/>
            <a:cxnLst/>
            <a:rect l="l" t="t" r="r" b="b"/>
            <a:pathLst>
              <a:path w="5178810" h="4114800">
                <a:moveTo>
                  <a:pt x="0" y="0"/>
                </a:moveTo>
                <a:lnTo>
                  <a:pt x="5178810" y="0"/>
                </a:lnTo>
                <a:lnTo>
                  <a:pt x="51788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722286" y="516586"/>
            <a:ext cx="9013600" cy="816121"/>
          </a:xfrm>
          <a:prstGeom prst="rect">
            <a:avLst/>
          </a:prstGeom>
        </p:spPr>
        <p:txBody>
          <a:bodyPr lIns="0" tIns="0" rIns="0" bIns="0" rtlCol="0" anchor="t">
            <a:spAutoFit/>
          </a:bodyPr>
          <a:lstStyle/>
          <a:p>
            <a:pPr marL="0" lvl="0" indent="0" algn="l">
              <a:lnSpc>
                <a:spcPts val="6670"/>
              </a:lnSpc>
              <a:spcBef>
                <a:spcPct val="0"/>
              </a:spcBef>
            </a:pPr>
            <a:r>
              <a:rPr lang="en-US" sz="4835" spc="241">
                <a:solidFill>
                  <a:srgbClr val="000000"/>
                </a:solidFill>
                <a:latin typeface="Aptos Display" panose="020B0004020202020204" pitchFamily="34" charset="0"/>
              </a:rPr>
              <a:t>Important Data Attributes</a:t>
            </a:r>
          </a:p>
        </p:txBody>
      </p:sp>
      <p:sp>
        <p:nvSpPr>
          <p:cNvPr id="6" name="TextBox 6"/>
          <p:cNvSpPr txBox="1"/>
          <p:nvPr/>
        </p:nvSpPr>
        <p:spPr>
          <a:xfrm>
            <a:off x="7086600" y="3302835"/>
            <a:ext cx="9296400" cy="4692631"/>
          </a:xfrm>
          <a:prstGeom prst="rect">
            <a:avLst/>
          </a:prstGeom>
        </p:spPr>
        <p:txBody>
          <a:bodyPr wrap="square" lIns="0" tIns="0" rIns="0" bIns="0" rtlCol="0" anchor="t">
            <a:spAutoFit/>
          </a:bodyPr>
          <a:lstStyle/>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comments_id</a:t>
            </a:r>
            <a:r>
              <a:rPr lang="en-US" sz="2800" dirty="0">
                <a:solidFill>
                  <a:schemeClr val="dk1"/>
                </a:solidFill>
                <a:latin typeface="Aptos Display" panose="020B0004020202020204" pitchFamily="34" charset="0"/>
              </a:rPr>
              <a:t> : unique identifier for each comment</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comment_text</a:t>
            </a:r>
            <a:r>
              <a:rPr lang="en-US" sz="2800" dirty="0">
                <a:solidFill>
                  <a:schemeClr val="dk1"/>
                </a:solidFill>
                <a:latin typeface="Aptos Display" panose="020B0004020202020204" pitchFamily="34" charset="0"/>
              </a:rPr>
              <a:t> : text content of a given comment</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user_id</a:t>
            </a:r>
            <a:r>
              <a:rPr lang="en-US" sz="2800" dirty="0">
                <a:solidFill>
                  <a:schemeClr val="dk1"/>
                </a:solidFill>
                <a:latin typeface="Aptos Display" panose="020B0004020202020204" pitchFamily="34" charset="0"/>
              </a:rPr>
              <a:t> : unique identifier for each user</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photo_id</a:t>
            </a:r>
            <a:r>
              <a:rPr lang="en-US" sz="2800" dirty="0">
                <a:solidFill>
                  <a:schemeClr val="dk1"/>
                </a:solidFill>
                <a:latin typeface="Aptos Display" panose="020B0004020202020204" pitchFamily="34" charset="0"/>
              </a:rPr>
              <a:t> : unique identifier for each photo</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created_at</a:t>
            </a:r>
            <a:r>
              <a:rPr lang="en-US" sz="2800" dirty="0">
                <a:solidFill>
                  <a:schemeClr val="dk1"/>
                </a:solidFill>
                <a:latin typeface="Aptos Display" panose="020B0004020202020204" pitchFamily="34" charset="0"/>
              </a:rPr>
              <a:t> : date of interaction in the form like, photos, tags</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follower_id</a:t>
            </a:r>
            <a:r>
              <a:rPr lang="en-US" sz="2800" dirty="0">
                <a:solidFill>
                  <a:schemeClr val="dk1"/>
                </a:solidFill>
                <a:latin typeface="Aptos Display" panose="020B0004020202020204" pitchFamily="34" charset="0"/>
              </a:rPr>
              <a:t> : </a:t>
            </a:r>
            <a:r>
              <a:rPr lang="en-US" sz="2800" dirty="0" err="1">
                <a:solidFill>
                  <a:schemeClr val="dk1"/>
                </a:solidFill>
                <a:latin typeface="Aptos Display" panose="020B0004020202020204" pitchFamily="34" charset="0"/>
              </a:rPr>
              <a:t>user_id</a:t>
            </a:r>
            <a:r>
              <a:rPr lang="en-US" sz="2800" dirty="0">
                <a:solidFill>
                  <a:schemeClr val="dk1"/>
                </a:solidFill>
                <a:latin typeface="Aptos Display" panose="020B0004020202020204" pitchFamily="34" charset="0"/>
              </a:rPr>
              <a:t> of the follower for a certain user</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followee_id</a:t>
            </a:r>
            <a:r>
              <a:rPr lang="en-US" sz="2800" dirty="0">
                <a:solidFill>
                  <a:schemeClr val="dk1"/>
                </a:solidFill>
                <a:latin typeface="Aptos Display" panose="020B0004020202020204" pitchFamily="34" charset="0"/>
              </a:rPr>
              <a:t> : </a:t>
            </a:r>
            <a:r>
              <a:rPr lang="en-US" sz="2800" dirty="0" err="1">
                <a:solidFill>
                  <a:schemeClr val="dk1"/>
                </a:solidFill>
                <a:latin typeface="Aptos Display" panose="020B0004020202020204" pitchFamily="34" charset="0"/>
              </a:rPr>
              <a:t>user_id</a:t>
            </a:r>
            <a:r>
              <a:rPr lang="en-US" sz="2800" dirty="0">
                <a:solidFill>
                  <a:schemeClr val="dk1"/>
                </a:solidFill>
                <a:latin typeface="Aptos Display" panose="020B0004020202020204" pitchFamily="34" charset="0"/>
              </a:rPr>
              <a:t> of </a:t>
            </a:r>
            <a:r>
              <a:rPr lang="en-US" sz="2800" dirty="0" err="1">
                <a:solidFill>
                  <a:schemeClr val="dk1"/>
                </a:solidFill>
                <a:latin typeface="Aptos Display" panose="020B0004020202020204" pitchFamily="34" charset="0"/>
              </a:rPr>
              <a:t>followee</a:t>
            </a:r>
            <a:r>
              <a:rPr lang="en-US" sz="2800" dirty="0">
                <a:solidFill>
                  <a:schemeClr val="dk1"/>
                </a:solidFill>
                <a:latin typeface="Aptos Display" panose="020B0004020202020204" pitchFamily="34" charset="0"/>
              </a:rPr>
              <a:t> for a certain user</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tag_id</a:t>
            </a:r>
            <a:r>
              <a:rPr lang="en-US" sz="2800" dirty="0">
                <a:solidFill>
                  <a:schemeClr val="dk1"/>
                </a:solidFill>
                <a:latin typeface="Aptos Display" panose="020B0004020202020204" pitchFamily="34" charset="0"/>
              </a:rPr>
              <a:t> : unique identifier for each tag</a:t>
            </a:r>
          </a:p>
          <a:p>
            <a:pPr marL="457200" lvl="0" indent="-330200" algn="l" rtl="0">
              <a:spcBef>
                <a:spcPts val="0"/>
              </a:spcBef>
              <a:spcAft>
                <a:spcPts val="0"/>
              </a:spcAft>
              <a:buClr>
                <a:schemeClr val="dk1"/>
              </a:buClr>
              <a:buSzPts val="1600"/>
              <a:buChar char="●"/>
            </a:pPr>
            <a:r>
              <a:rPr lang="en-US" sz="2800" dirty="0" err="1">
                <a:solidFill>
                  <a:schemeClr val="dk1"/>
                </a:solidFill>
                <a:latin typeface="Aptos Display" panose="020B0004020202020204" pitchFamily="34" charset="0"/>
              </a:rPr>
              <a:t>image_url</a:t>
            </a:r>
            <a:r>
              <a:rPr lang="en-US" sz="2800" dirty="0">
                <a:solidFill>
                  <a:schemeClr val="dk1"/>
                </a:solidFill>
                <a:latin typeface="Aptos Display" panose="020B0004020202020204" pitchFamily="34" charset="0"/>
              </a:rPr>
              <a:t> : link to the image posted on the platform</a:t>
            </a:r>
          </a:p>
          <a:p>
            <a:pPr marL="457200" lvl="0" indent="-330200" algn="l" rtl="0">
              <a:spcBef>
                <a:spcPts val="0"/>
              </a:spcBef>
              <a:spcAft>
                <a:spcPts val="0"/>
              </a:spcAft>
              <a:buClr>
                <a:schemeClr val="dk1"/>
              </a:buClr>
              <a:buSzPts val="1600"/>
              <a:buChar char="●"/>
            </a:pPr>
            <a:r>
              <a:rPr lang="en-US" sz="2800" dirty="0">
                <a:solidFill>
                  <a:schemeClr val="dk1"/>
                </a:solidFill>
                <a:latin typeface="Aptos Display" panose="020B0004020202020204" pitchFamily="34" charset="0"/>
              </a:rPr>
              <a:t>username : username chosen by the user</a:t>
            </a:r>
          </a:p>
          <a:p>
            <a:pPr>
              <a:lnSpc>
                <a:spcPts val="3210"/>
              </a:lnSpc>
              <a:spcBef>
                <a:spcPct val="0"/>
              </a:spcBef>
            </a:pPr>
            <a:endParaRPr lang="en-US" sz="2295" spc="22" dirty="0">
              <a:solidFill>
                <a:srgbClr val="000000"/>
              </a:solidFill>
              <a:latin typeface="Aptos Display" panose="020B0004020202020204" pitchFamily="34" charset="0"/>
            </a:endParaRPr>
          </a:p>
        </p:txBody>
      </p:sp>
      <p:sp>
        <p:nvSpPr>
          <p:cNvPr id="17" name="TextBox 17"/>
          <p:cNvSpPr txBox="1"/>
          <p:nvPr/>
        </p:nvSpPr>
        <p:spPr>
          <a:xfrm>
            <a:off x="6805566" y="1740734"/>
            <a:ext cx="9880492" cy="1210011"/>
          </a:xfrm>
          <a:prstGeom prst="rect">
            <a:avLst/>
          </a:prstGeom>
        </p:spPr>
        <p:txBody>
          <a:bodyPr lIns="0" tIns="0" rIns="0" bIns="0" rtlCol="0" anchor="t">
            <a:spAutoFit/>
          </a:bodyPr>
          <a:lstStyle/>
          <a:p>
            <a:pPr>
              <a:lnSpc>
                <a:spcPts val="3210"/>
              </a:lnSpc>
            </a:pPr>
            <a:r>
              <a:rPr lang="en-US" sz="2295" spc="22">
                <a:solidFill>
                  <a:srgbClr val="000000"/>
                </a:solidFill>
                <a:latin typeface="Aptos Display" panose="020B0004020202020204" pitchFamily="34" charset="0"/>
              </a:rPr>
              <a:t>The data that has been analysed contains many attributes that are important for analysis.</a:t>
            </a:r>
          </a:p>
          <a:p>
            <a:pPr>
              <a:lnSpc>
                <a:spcPts val="3210"/>
              </a:lnSpc>
              <a:spcBef>
                <a:spcPct val="0"/>
              </a:spcBef>
            </a:pPr>
            <a:endParaRPr lang="en-US" sz="2295" spc="22">
              <a:solidFill>
                <a:srgbClr val="000000"/>
              </a:solidFill>
              <a:latin typeface="Aptos Display" panose="020B0004020202020204" pitchFamily="34" charset="0"/>
            </a:endParaRPr>
          </a:p>
        </p:txBody>
      </p:sp>
      <p:sp>
        <p:nvSpPr>
          <p:cNvPr id="20" name="Freeform 20"/>
          <p:cNvSpPr/>
          <p:nvPr/>
        </p:nvSpPr>
        <p:spPr>
          <a:xfrm>
            <a:off x="4540899" y="372147"/>
            <a:ext cx="1357535" cy="1313106"/>
          </a:xfrm>
          <a:custGeom>
            <a:avLst/>
            <a:gdLst/>
            <a:ahLst/>
            <a:cxnLst/>
            <a:rect l="l" t="t" r="r" b="b"/>
            <a:pathLst>
              <a:path w="1357535" h="1313106">
                <a:moveTo>
                  <a:pt x="0" y="0"/>
                </a:moveTo>
                <a:lnTo>
                  <a:pt x="1357535" y="0"/>
                </a:lnTo>
                <a:lnTo>
                  <a:pt x="1357535" y="1313106"/>
                </a:lnTo>
                <a:lnTo>
                  <a:pt x="0" y="1313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4205" y="4855734"/>
            <a:ext cx="1372629" cy="5431266"/>
          </a:xfrm>
          <a:custGeom>
            <a:avLst/>
            <a:gdLst/>
            <a:ahLst/>
            <a:cxnLst/>
            <a:rect l="l" t="t" r="r" b="b"/>
            <a:pathLst>
              <a:path w="1372629" h="5431266">
                <a:moveTo>
                  <a:pt x="0" y="0"/>
                </a:moveTo>
                <a:lnTo>
                  <a:pt x="1372629" y="0"/>
                </a:lnTo>
                <a:lnTo>
                  <a:pt x="1372629" y="5431266"/>
                </a:lnTo>
                <a:lnTo>
                  <a:pt x="0" y="5431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03094" y="1296104"/>
            <a:ext cx="16234990" cy="8745023"/>
          </a:xfrm>
          <a:prstGeom prst="rect">
            <a:avLst/>
          </a:prstGeom>
        </p:spPr>
        <p:txBody>
          <a:bodyPr wrap="square" lIns="0" tIns="0" rIns="0" bIns="0" rtlCol="0" anchor="t">
            <a:spAutoFit/>
          </a:bodyPr>
          <a:lstStyle/>
          <a:p>
            <a:pPr marL="495300" lvl="1" indent="-247650" algn="just">
              <a:lnSpc>
                <a:spcPts val="3210"/>
              </a:lnSpc>
              <a:buFont typeface="Arial" panose="020B0604020202020204"/>
              <a:buChar char="•"/>
            </a:pPr>
            <a:r>
              <a:rPr lang="en-US" sz="2295" spc="22" dirty="0">
                <a:solidFill>
                  <a:srgbClr val="000000"/>
                </a:solidFill>
                <a:latin typeface="Aptos Display" panose="020B0004020202020204" pitchFamily="34" charset="0"/>
              </a:rPr>
              <a:t>Data sanity- Data sanity such as blank rows, and duplicate rows was checked using various queries SQL queries.</a:t>
            </a:r>
          </a:p>
          <a:p>
            <a:pPr algn="just">
              <a:lnSpc>
                <a:spcPts val="3210"/>
              </a:lnSpc>
            </a:pPr>
            <a:r>
              <a:rPr lang="en-US" sz="2295" spc="22" dirty="0">
                <a:solidFill>
                  <a:srgbClr val="000000"/>
                </a:solidFill>
                <a:latin typeface="Aptos Display" panose="020B0004020202020204" pitchFamily="34" charset="0"/>
              </a:rPr>
              <a:t> </a:t>
            </a:r>
          </a:p>
          <a:p>
            <a:pPr marL="495300" lvl="1" indent="-247650" algn="just">
              <a:lnSpc>
                <a:spcPts val="3210"/>
              </a:lnSpc>
              <a:buFont typeface="Arial" panose="020B0604020202020204"/>
              <a:buChar char="•"/>
            </a:pPr>
            <a:r>
              <a:rPr lang="en-US" sz="2295" b="1" spc="22" dirty="0">
                <a:solidFill>
                  <a:srgbClr val="000000"/>
                </a:solidFill>
                <a:latin typeface="Aptos Display" panose="020B0004020202020204" pitchFamily="34" charset="0"/>
              </a:rPr>
              <a:t>Analysis using </a:t>
            </a:r>
            <a:r>
              <a:rPr lang="en-US" sz="2295" b="1" spc="22" dirty="0" err="1">
                <a:solidFill>
                  <a:srgbClr val="000000"/>
                </a:solidFill>
                <a:latin typeface="Aptos Display" panose="020B0004020202020204" pitchFamily="34" charset="0"/>
              </a:rPr>
              <a:t>MySql</a:t>
            </a:r>
            <a:r>
              <a:rPr lang="en-US" sz="2295" b="1" spc="22" dirty="0">
                <a:solidFill>
                  <a:srgbClr val="000000"/>
                </a:solidFill>
                <a:latin typeface="Aptos Display" panose="020B0004020202020204" pitchFamily="34" charset="0"/>
              </a:rPr>
              <a:t>- </a:t>
            </a:r>
          </a:p>
          <a:p>
            <a:pPr algn="just">
              <a:lnSpc>
                <a:spcPts val="3210"/>
              </a:lnSpc>
            </a:pPr>
            <a:r>
              <a:rPr lang="en-US" sz="2295" spc="22" dirty="0">
                <a:solidFill>
                  <a:srgbClr val="000000"/>
                </a:solidFill>
                <a:latin typeface="Aptos Display" panose="020B0004020202020204" pitchFamily="34" charset="0"/>
              </a:rPr>
              <a:t>a).    Different tables were joined using Left join, Right join, Inner join, and others, based on their primary keys for a better and quick analysis. </a:t>
            </a:r>
          </a:p>
          <a:p>
            <a:pPr algn="just">
              <a:lnSpc>
                <a:spcPts val="1145"/>
              </a:lnSpc>
            </a:pPr>
            <a:endParaRPr lang="en-US" sz="2295" spc="22" dirty="0">
              <a:solidFill>
                <a:srgbClr val="000000"/>
              </a:solidFill>
              <a:latin typeface="Aptos Display" panose="020B0004020202020204" pitchFamily="34" charset="0"/>
            </a:endParaRPr>
          </a:p>
          <a:p>
            <a:pPr algn="just">
              <a:lnSpc>
                <a:spcPts val="3210"/>
              </a:lnSpc>
            </a:pPr>
            <a:r>
              <a:rPr lang="en-US" sz="2295" spc="22" dirty="0">
                <a:solidFill>
                  <a:srgbClr val="000000"/>
                </a:solidFill>
                <a:latin typeface="Aptos Display" panose="020B0004020202020204" pitchFamily="34" charset="0"/>
              </a:rPr>
              <a:t>b).  Various calculations such as averages, sums, counts and others using group by were made within the queries for data analysis.</a:t>
            </a:r>
          </a:p>
          <a:p>
            <a:pPr algn="just">
              <a:lnSpc>
                <a:spcPts val="1145"/>
              </a:lnSpc>
            </a:pPr>
            <a:r>
              <a:rPr lang="en-US" sz="2295" spc="22" dirty="0">
                <a:solidFill>
                  <a:srgbClr val="000000"/>
                </a:solidFill>
                <a:latin typeface="Aptos Display" panose="020B0004020202020204" pitchFamily="34" charset="0"/>
              </a:rPr>
              <a:t> </a:t>
            </a:r>
          </a:p>
          <a:p>
            <a:pPr algn="just">
              <a:lnSpc>
                <a:spcPts val="3210"/>
              </a:lnSpc>
            </a:pPr>
            <a:r>
              <a:rPr lang="en-US" sz="2295" spc="22" dirty="0">
                <a:solidFill>
                  <a:srgbClr val="000000"/>
                </a:solidFill>
                <a:latin typeface="Aptos Display" panose="020B0004020202020204" pitchFamily="34" charset="0"/>
              </a:rPr>
              <a:t>c).  Functions such as window functions which included rank, dense rank, and row number were used to rank users based on different attributes. In addition, CTE (common table expression) was also used in many queries.</a:t>
            </a:r>
          </a:p>
          <a:p>
            <a:pPr algn="just">
              <a:lnSpc>
                <a:spcPts val="1145"/>
              </a:lnSpc>
            </a:pPr>
            <a:endParaRPr lang="en-US" sz="2295" spc="22" dirty="0">
              <a:solidFill>
                <a:srgbClr val="000000"/>
              </a:solidFill>
              <a:latin typeface="Aptos Display" panose="020B0004020202020204" pitchFamily="34" charset="0"/>
            </a:endParaRPr>
          </a:p>
          <a:p>
            <a:pPr algn="just">
              <a:lnSpc>
                <a:spcPts val="3210"/>
              </a:lnSpc>
            </a:pPr>
            <a:r>
              <a:rPr lang="en-US" sz="2295" spc="22" dirty="0">
                <a:solidFill>
                  <a:srgbClr val="000000"/>
                </a:solidFill>
                <a:latin typeface="Aptos Display" panose="020B0004020202020204" pitchFamily="34" charset="0"/>
              </a:rPr>
              <a:t>d).  Various columns were renamed within queries for a better understanding.</a:t>
            </a:r>
          </a:p>
          <a:p>
            <a:pPr algn="just">
              <a:lnSpc>
                <a:spcPts val="3210"/>
              </a:lnSpc>
            </a:pPr>
            <a:r>
              <a:rPr lang="en-US" sz="2295" spc="22" dirty="0">
                <a:solidFill>
                  <a:srgbClr val="000000"/>
                </a:solidFill>
                <a:latin typeface="Aptos Display" panose="020B0004020202020204" pitchFamily="34" charset="0"/>
              </a:rPr>
              <a:t>e).  Many tables were extracted based on the objective of the analysis.</a:t>
            </a:r>
          </a:p>
          <a:p>
            <a:pPr algn="just">
              <a:lnSpc>
                <a:spcPts val="3210"/>
              </a:lnSpc>
            </a:pPr>
            <a:endParaRPr lang="en-US" sz="2295" spc="22" dirty="0">
              <a:solidFill>
                <a:srgbClr val="000000"/>
              </a:solidFill>
              <a:latin typeface="Aptos Display" panose="020B0004020202020204" pitchFamily="34" charset="0"/>
            </a:endParaRPr>
          </a:p>
          <a:p>
            <a:pPr marL="495300" lvl="1" indent="-247650" algn="just">
              <a:lnSpc>
                <a:spcPts val="3210"/>
              </a:lnSpc>
              <a:buFont typeface="Arial" panose="020B0604020202020204"/>
              <a:buChar char="•"/>
            </a:pPr>
            <a:r>
              <a:rPr lang="en-US" sz="2295" b="1" spc="22" dirty="0">
                <a:solidFill>
                  <a:srgbClr val="000000"/>
                </a:solidFill>
                <a:latin typeface="Aptos Display" panose="020B0004020202020204" pitchFamily="34" charset="0"/>
              </a:rPr>
              <a:t>Analysis and Visualization of data in Power BI- </a:t>
            </a:r>
          </a:p>
          <a:p>
            <a:pPr algn="just">
              <a:lnSpc>
                <a:spcPts val="3210"/>
              </a:lnSpc>
            </a:pPr>
            <a:r>
              <a:rPr lang="en-US" sz="2295" spc="22" dirty="0">
                <a:solidFill>
                  <a:srgbClr val="000000"/>
                </a:solidFill>
                <a:latin typeface="Aptos Display" panose="020B0004020202020204" pitchFamily="34" charset="0"/>
              </a:rPr>
              <a:t>a).  Tables were transformed and loaded into the power bi and connected with each other using manage relationship tool in power bi. </a:t>
            </a:r>
          </a:p>
          <a:p>
            <a:pPr algn="just">
              <a:lnSpc>
                <a:spcPts val="1145"/>
              </a:lnSpc>
            </a:pPr>
            <a:endParaRPr lang="en-US" sz="2295" spc="22" dirty="0">
              <a:solidFill>
                <a:srgbClr val="000000"/>
              </a:solidFill>
              <a:latin typeface="Aptos Display" panose="020B0004020202020204" pitchFamily="34" charset="0"/>
            </a:endParaRPr>
          </a:p>
          <a:p>
            <a:pPr algn="just">
              <a:lnSpc>
                <a:spcPts val="3210"/>
              </a:lnSpc>
            </a:pPr>
            <a:r>
              <a:rPr lang="en-US" sz="2295" spc="22" dirty="0">
                <a:solidFill>
                  <a:srgbClr val="000000"/>
                </a:solidFill>
                <a:latin typeface="Aptos Display" panose="020B0004020202020204" pitchFamily="34" charset="0"/>
              </a:rPr>
              <a:t>b).  Various calculated measures and columns were added to the analysis for a better analysis.</a:t>
            </a:r>
          </a:p>
          <a:p>
            <a:pPr algn="just">
              <a:lnSpc>
                <a:spcPts val="3210"/>
              </a:lnSpc>
            </a:pPr>
            <a:r>
              <a:rPr lang="en-US" sz="2295" spc="22" dirty="0">
                <a:solidFill>
                  <a:srgbClr val="000000"/>
                </a:solidFill>
                <a:latin typeface="Aptos Display" panose="020B0004020202020204" pitchFamily="34" charset="0"/>
              </a:rPr>
              <a:t>c). Appealing features of power bi such as drill through, drill down, edit interaction, and others were used for making the report more dynamic and informative.</a:t>
            </a:r>
          </a:p>
          <a:p>
            <a:pPr algn="just">
              <a:lnSpc>
                <a:spcPts val="3210"/>
              </a:lnSpc>
            </a:pPr>
            <a:endParaRPr lang="en-US" sz="2295" spc="22" dirty="0">
              <a:solidFill>
                <a:srgbClr val="000000"/>
              </a:solidFill>
              <a:latin typeface="Aptos Display" panose="020B0004020202020204" pitchFamily="34" charset="0"/>
            </a:endParaRPr>
          </a:p>
          <a:p>
            <a:pPr marL="495300" lvl="1" indent="-247650" algn="just">
              <a:lnSpc>
                <a:spcPts val="3210"/>
              </a:lnSpc>
              <a:buFont typeface="Arial" panose="020B0604020202020204"/>
              <a:buChar char="•"/>
            </a:pPr>
            <a:r>
              <a:rPr lang="en-US" sz="2295" b="1" spc="22" dirty="0">
                <a:solidFill>
                  <a:srgbClr val="000000"/>
                </a:solidFill>
                <a:latin typeface="Aptos Display" panose="020B0004020202020204" pitchFamily="34" charset="0"/>
              </a:rPr>
              <a:t>Visualization-</a:t>
            </a:r>
            <a:r>
              <a:rPr lang="en-US" sz="2295" spc="22" dirty="0">
                <a:solidFill>
                  <a:srgbClr val="000000"/>
                </a:solidFill>
                <a:latin typeface="Aptos Display" panose="020B0004020202020204" pitchFamily="34" charset="0"/>
              </a:rPr>
              <a:t> </a:t>
            </a:r>
          </a:p>
          <a:p>
            <a:pPr marL="247650" lvl="1" algn="just">
              <a:lnSpc>
                <a:spcPts val="3210"/>
              </a:lnSpc>
            </a:pPr>
            <a:r>
              <a:rPr lang="en-US" sz="2295" spc="22" dirty="0">
                <a:solidFill>
                  <a:srgbClr val="000000"/>
                </a:solidFill>
                <a:latin typeface="Aptos Display" panose="020B0004020202020204" pitchFamily="34" charset="0"/>
              </a:rPr>
              <a:t>A dynamic dashboard with many visualizations depicting different types of insights were made in the power bi.</a:t>
            </a:r>
          </a:p>
          <a:p>
            <a:pPr algn="just">
              <a:lnSpc>
                <a:spcPts val="3210"/>
              </a:lnSpc>
              <a:spcBef>
                <a:spcPct val="0"/>
              </a:spcBef>
            </a:pPr>
            <a:endParaRPr lang="en-US" sz="2295" spc="22" dirty="0">
              <a:solidFill>
                <a:srgbClr val="000000"/>
              </a:solidFill>
              <a:latin typeface="Aptos Display" panose="020B0004020202020204" pitchFamily="34" charset="0"/>
            </a:endParaRPr>
          </a:p>
        </p:txBody>
      </p:sp>
      <p:sp>
        <p:nvSpPr>
          <p:cNvPr id="6" name="TextBox 6"/>
          <p:cNvSpPr txBox="1"/>
          <p:nvPr/>
        </p:nvSpPr>
        <p:spPr>
          <a:xfrm>
            <a:off x="2233043" y="379091"/>
            <a:ext cx="4821946" cy="816121"/>
          </a:xfrm>
          <a:prstGeom prst="rect">
            <a:avLst/>
          </a:prstGeom>
        </p:spPr>
        <p:txBody>
          <a:bodyPr lIns="0" tIns="0" rIns="0" bIns="0" rtlCol="0" anchor="t">
            <a:spAutoFit/>
          </a:bodyPr>
          <a:lstStyle/>
          <a:p>
            <a:pPr marL="0" lvl="0" indent="0" algn="l">
              <a:lnSpc>
                <a:spcPts val="6670"/>
              </a:lnSpc>
              <a:spcBef>
                <a:spcPct val="0"/>
              </a:spcBef>
            </a:pPr>
            <a:r>
              <a:rPr lang="en-US" sz="4835" spc="241">
                <a:solidFill>
                  <a:srgbClr val="000000"/>
                </a:solidFill>
                <a:latin typeface="Aptos Display" panose="020B0004020202020204" pitchFamily="34" charset="0"/>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5258" y="2820451"/>
            <a:ext cx="5544818" cy="7466549"/>
            <a:chOff x="0" y="0"/>
            <a:chExt cx="1460363" cy="1966498"/>
          </a:xfrm>
        </p:grpSpPr>
        <p:sp>
          <p:nvSpPr>
            <p:cNvPr id="3" name="Freeform 3"/>
            <p:cNvSpPr/>
            <p:nvPr/>
          </p:nvSpPr>
          <p:spPr>
            <a:xfrm>
              <a:off x="0" y="0"/>
              <a:ext cx="1460363" cy="1966498"/>
            </a:xfrm>
            <a:custGeom>
              <a:avLst/>
              <a:gdLst/>
              <a:ahLst/>
              <a:cxnLst/>
              <a:rect l="l" t="t" r="r" b="b"/>
              <a:pathLst>
                <a:path w="1460363" h="1966498">
                  <a:moveTo>
                    <a:pt x="0" y="0"/>
                  </a:moveTo>
                  <a:lnTo>
                    <a:pt x="1460363" y="0"/>
                  </a:lnTo>
                  <a:lnTo>
                    <a:pt x="1460363" y="1966498"/>
                  </a:lnTo>
                  <a:lnTo>
                    <a:pt x="0" y="1966498"/>
                  </a:lnTo>
                  <a:close/>
                </a:path>
              </a:pathLst>
            </a:custGeom>
            <a:solidFill>
              <a:srgbClr val="00BF63"/>
            </a:solidFill>
          </p:spPr>
        </p:sp>
        <p:sp>
          <p:nvSpPr>
            <p:cNvPr id="4" name="TextBox 4"/>
            <p:cNvSpPr txBox="1"/>
            <p:nvPr/>
          </p:nvSpPr>
          <p:spPr>
            <a:xfrm>
              <a:off x="0" y="-76200"/>
              <a:ext cx="1460363" cy="2042698"/>
            </a:xfrm>
            <a:prstGeom prst="rect">
              <a:avLst/>
            </a:prstGeom>
          </p:spPr>
          <p:txBody>
            <a:bodyPr lIns="50800" tIns="50800" rIns="50800" bIns="50800" rtlCol="0" anchor="ctr"/>
            <a:lstStyle/>
            <a:p>
              <a:pPr algn="ctr">
                <a:lnSpc>
                  <a:spcPts val="3770"/>
                </a:lnSpc>
              </a:pPr>
              <a:endParaRPr/>
            </a:p>
          </p:txBody>
        </p:sp>
      </p:grpSp>
      <p:sp>
        <p:nvSpPr>
          <p:cNvPr id="8" name="TextBox 8"/>
          <p:cNvSpPr txBox="1"/>
          <p:nvPr/>
        </p:nvSpPr>
        <p:spPr>
          <a:xfrm>
            <a:off x="297387" y="3530060"/>
            <a:ext cx="4731814" cy="5646418"/>
          </a:xfrm>
          <a:prstGeom prst="rect">
            <a:avLst/>
          </a:prstGeom>
        </p:spPr>
        <p:txBody>
          <a:bodyPr wrap="square" lIns="0" tIns="0" rIns="0" bIns="0" rtlCol="0" anchor="t">
            <a:spAutoFit/>
          </a:bodyPr>
          <a:lstStyle/>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Smile, Beach, Party, Fun, and Concert are the top 5 tags used most frequently.</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The tag ‘smile’ has been used by many users as shown in the ‘Tags used by users’ table.</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Smile tag was used in 59 posts, which received a total likes of 1,018.</a:t>
            </a:r>
          </a:p>
          <a:p>
            <a:pPr marL="491490" lvl="1" indent="-245745" algn="just">
              <a:lnSpc>
                <a:spcPts val="3185"/>
              </a:lnSpc>
              <a:buFont typeface="Arial" panose="020B0604020202020204"/>
              <a:buChar char="•"/>
            </a:pPr>
            <a:endParaRPr lang="en-US" sz="2275" spc="22" dirty="0">
              <a:solidFill>
                <a:srgbClr val="FEFFFF"/>
              </a:solidFill>
              <a:latin typeface="Aptos Display" panose="020B0004020202020204" pitchFamily="34" charset="0"/>
            </a:endParaRPr>
          </a:p>
          <a:p>
            <a:pPr marL="491490" lvl="1" indent="-245745" algn="just">
              <a:lnSpc>
                <a:spcPts val="3185"/>
              </a:lnSpc>
              <a:buFont typeface="Arial" panose="020B0604020202020204"/>
              <a:buChar char="•"/>
            </a:pPr>
            <a:r>
              <a:rPr lang="en-US" sz="2275" spc="22" dirty="0">
                <a:solidFill>
                  <a:srgbClr val="FEFFFF"/>
                </a:solidFill>
                <a:latin typeface="Aptos Display" panose="020B0004020202020204" pitchFamily="34" charset="0"/>
              </a:rPr>
              <a:t>Average tags per post is 2.64</a:t>
            </a:r>
          </a:p>
          <a:p>
            <a:pPr algn="just">
              <a:lnSpc>
                <a:spcPts val="2435"/>
              </a:lnSpc>
            </a:pPr>
            <a:endParaRPr lang="en-US" sz="2275" spc="22" dirty="0">
              <a:solidFill>
                <a:srgbClr val="FEFFFF"/>
              </a:solidFill>
              <a:latin typeface="Aptos Display" panose="020B0004020202020204" pitchFamily="34" charset="0"/>
            </a:endParaRPr>
          </a:p>
        </p:txBody>
      </p:sp>
      <p:sp>
        <p:nvSpPr>
          <p:cNvPr id="9" name="TextBox 9"/>
          <p:cNvSpPr txBox="1"/>
          <p:nvPr/>
        </p:nvSpPr>
        <p:spPr>
          <a:xfrm>
            <a:off x="4437003" y="719915"/>
            <a:ext cx="10422883" cy="862352"/>
          </a:xfrm>
          <a:prstGeom prst="rect">
            <a:avLst/>
          </a:prstGeom>
        </p:spPr>
        <p:txBody>
          <a:bodyPr lIns="0" tIns="0" rIns="0" bIns="0" rtlCol="0" anchor="t">
            <a:spAutoFit/>
          </a:bodyPr>
          <a:lstStyle/>
          <a:p>
            <a:pPr algn="ctr">
              <a:lnSpc>
                <a:spcPts val="7085"/>
              </a:lnSpc>
              <a:spcBef>
                <a:spcPct val="0"/>
              </a:spcBef>
            </a:pPr>
            <a:r>
              <a:rPr lang="en-US" sz="5135" spc="256" dirty="0">
                <a:solidFill>
                  <a:srgbClr val="000000"/>
                </a:solidFill>
                <a:latin typeface="Aptos Display" panose="020B0004020202020204" pitchFamily="34" charset="0"/>
              </a:rPr>
              <a:t>Tag</a:t>
            </a:r>
            <a:r>
              <a:rPr lang="en-US" sz="5135" spc="256" dirty="0">
                <a:solidFill>
                  <a:srgbClr val="000000"/>
                </a:solidFill>
                <a:latin typeface="Bodoni MT Black" panose="02070A03080606020203" pitchFamily="18" charset="0"/>
              </a:rPr>
              <a:t> </a:t>
            </a:r>
            <a:r>
              <a:rPr lang="en-US" sz="5135" spc="256" dirty="0">
                <a:solidFill>
                  <a:srgbClr val="000000"/>
                </a:solidFill>
                <a:latin typeface="Aptos Display" panose="020B0004020202020204" pitchFamily="34" charset="0"/>
              </a:rPr>
              <a:t>Data</a:t>
            </a:r>
          </a:p>
        </p:txBody>
      </p:sp>
      <p:pic>
        <p:nvPicPr>
          <p:cNvPr id="10" name="Picture 9">
            <a:extLst>
              <a:ext uri="{FF2B5EF4-FFF2-40B4-BE49-F238E27FC236}">
                <a16:creationId xmlns:a16="http://schemas.microsoft.com/office/drawing/2014/main" id="{26B4E528-EEA9-1023-F387-A5D52B81C979}"/>
              </a:ext>
            </a:extLst>
          </p:cNvPr>
          <p:cNvPicPr>
            <a:picLocks noChangeAspect="1"/>
          </p:cNvPicPr>
          <p:nvPr/>
        </p:nvPicPr>
        <p:blipFill>
          <a:blip r:embed="rId2"/>
          <a:stretch>
            <a:fillRect/>
          </a:stretch>
        </p:blipFill>
        <p:spPr>
          <a:xfrm>
            <a:off x="11353800" y="2019300"/>
            <a:ext cx="6334712" cy="3824545"/>
          </a:xfrm>
          <a:prstGeom prst="rect">
            <a:avLst/>
          </a:prstGeom>
        </p:spPr>
      </p:pic>
      <p:pic>
        <p:nvPicPr>
          <p:cNvPr id="12" name="Picture 11">
            <a:extLst>
              <a:ext uri="{FF2B5EF4-FFF2-40B4-BE49-F238E27FC236}">
                <a16:creationId xmlns:a16="http://schemas.microsoft.com/office/drawing/2014/main" id="{E9BC4539-9CB2-EEC2-A503-77AED234CF30}"/>
              </a:ext>
            </a:extLst>
          </p:cNvPr>
          <p:cNvPicPr>
            <a:picLocks noChangeAspect="1"/>
          </p:cNvPicPr>
          <p:nvPr/>
        </p:nvPicPr>
        <p:blipFill>
          <a:blip r:embed="rId3"/>
          <a:stretch>
            <a:fillRect/>
          </a:stretch>
        </p:blipFill>
        <p:spPr>
          <a:xfrm>
            <a:off x="11506200" y="6241394"/>
            <a:ext cx="6182312" cy="3756579"/>
          </a:xfrm>
          <a:prstGeom prst="rect">
            <a:avLst/>
          </a:prstGeom>
        </p:spPr>
      </p:pic>
      <p:pic>
        <p:nvPicPr>
          <p:cNvPr id="14" name="Picture 13">
            <a:extLst>
              <a:ext uri="{FF2B5EF4-FFF2-40B4-BE49-F238E27FC236}">
                <a16:creationId xmlns:a16="http://schemas.microsoft.com/office/drawing/2014/main" id="{A9238258-A3A7-DCCB-CF63-63BA08034E2C}"/>
              </a:ext>
            </a:extLst>
          </p:cNvPr>
          <p:cNvPicPr>
            <a:picLocks noChangeAspect="1"/>
          </p:cNvPicPr>
          <p:nvPr/>
        </p:nvPicPr>
        <p:blipFill>
          <a:blip r:embed="rId4"/>
          <a:stretch>
            <a:fillRect/>
          </a:stretch>
        </p:blipFill>
        <p:spPr>
          <a:xfrm>
            <a:off x="6547317" y="2238818"/>
            <a:ext cx="3667178" cy="4207239"/>
          </a:xfrm>
          <a:prstGeom prst="rect">
            <a:avLst/>
          </a:prstGeom>
        </p:spPr>
      </p:pic>
      <p:pic>
        <p:nvPicPr>
          <p:cNvPr id="16" name="Picture 15">
            <a:extLst>
              <a:ext uri="{FF2B5EF4-FFF2-40B4-BE49-F238E27FC236}">
                <a16:creationId xmlns:a16="http://schemas.microsoft.com/office/drawing/2014/main" id="{6A1B0C83-9CB8-099B-F8EB-F0A4291C8C15}"/>
              </a:ext>
            </a:extLst>
          </p:cNvPr>
          <p:cNvPicPr>
            <a:picLocks noChangeAspect="1"/>
          </p:cNvPicPr>
          <p:nvPr/>
        </p:nvPicPr>
        <p:blipFill>
          <a:blip r:embed="rId5"/>
          <a:stretch>
            <a:fillRect/>
          </a:stretch>
        </p:blipFill>
        <p:spPr>
          <a:xfrm>
            <a:off x="6941582" y="7132992"/>
            <a:ext cx="3054880" cy="16292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5258" y="3372906"/>
            <a:ext cx="5544818" cy="6914094"/>
            <a:chOff x="0" y="0"/>
            <a:chExt cx="1460363" cy="1820996"/>
          </a:xfrm>
        </p:grpSpPr>
        <p:sp>
          <p:nvSpPr>
            <p:cNvPr id="3" name="Freeform 3"/>
            <p:cNvSpPr/>
            <p:nvPr/>
          </p:nvSpPr>
          <p:spPr>
            <a:xfrm>
              <a:off x="0" y="0"/>
              <a:ext cx="1460363" cy="1820996"/>
            </a:xfrm>
            <a:custGeom>
              <a:avLst/>
              <a:gdLst/>
              <a:ahLst/>
              <a:cxnLst/>
              <a:rect l="l" t="t" r="r" b="b"/>
              <a:pathLst>
                <a:path w="1460363" h="1820996">
                  <a:moveTo>
                    <a:pt x="0" y="0"/>
                  </a:moveTo>
                  <a:lnTo>
                    <a:pt x="1460363" y="0"/>
                  </a:lnTo>
                  <a:lnTo>
                    <a:pt x="1460363" y="1820996"/>
                  </a:lnTo>
                  <a:lnTo>
                    <a:pt x="0" y="1820996"/>
                  </a:lnTo>
                  <a:close/>
                </a:path>
              </a:pathLst>
            </a:custGeom>
            <a:solidFill>
              <a:srgbClr val="00BF63"/>
            </a:solidFill>
          </p:spPr>
        </p:sp>
        <p:sp>
          <p:nvSpPr>
            <p:cNvPr id="4" name="TextBox 4"/>
            <p:cNvSpPr txBox="1"/>
            <p:nvPr/>
          </p:nvSpPr>
          <p:spPr>
            <a:xfrm>
              <a:off x="0" y="-76200"/>
              <a:ext cx="1460363" cy="1897196"/>
            </a:xfrm>
            <a:prstGeom prst="rect">
              <a:avLst/>
            </a:prstGeom>
          </p:spPr>
          <p:txBody>
            <a:bodyPr lIns="50800" tIns="50800" rIns="50800" bIns="50800" rtlCol="0" anchor="ctr"/>
            <a:lstStyle/>
            <a:p>
              <a:pPr algn="ctr">
                <a:lnSpc>
                  <a:spcPts val="3770"/>
                </a:lnSpc>
              </a:pPr>
              <a:endParaRPr/>
            </a:p>
          </p:txBody>
        </p:sp>
      </p:grpSp>
      <p:sp>
        <p:nvSpPr>
          <p:cNvPr id="7" name="TextBox 7"/>
          <p:cNvSpPr txBox="1"/>
          <p:nvPr/>
        </p:nvSpPr>
        <p:spPr>
          <a:xfrm>
            <a:off x="297386" y="4159346"/>
            <a:ext cx="5020563" cy="4492255"/>
          </a:xfrm>
          <a:prstGeom prst="rect">
            <a:avLst/>
          </a:prstGeom>
        </p:spPr>
        <p:txBody>
          <a:bodyPr lIns="0" tIns="0" rIns="0" bIns="0" rtlCol="0" anchor="t">
            <a:spAutoFit/>
          </a:bodyPr>
          <a:lstStyle/>
          <a:p>
            <a:pPr marL="491490" lvl="1" indent="-245745">
              <a:lnSpc>
                <a:spcPts val="3185"/>
              </a:lnSpc>
              <a:buFont typeface="Arial" panose="020B0604020202020204"/>
              <a:buChar char="•"/>
            </a:pPr>
            <a:r>
              <a:rPr lang="en-US" sz="2275" spc="22" dirty="0">
                <a:solidFill>
                  <a:srgbClr val="FEFFFF"/>
                </a:solidFill>
                <a:latin typeface="Aptos Display" panose="020B0004020202020204" pitchFamily="34" charset="0"/>
              </a:rPr>
              <a:t>User IDs-5,14,21,24,36,41,54,57,66,71,75,76, and 91 have not posted any photos, however they have the most number of likes and comments. </a:t>
            </a:r>
          </a:p>
          <a:p>
            <a:pPr>
              <a:lnSpc>
                <a:spcPts val="3185"/>
              </a:lnSpc>
            </a:pPr>
            <a:endParaRPr lang="en-US" sz="2275" spc="22" dirty="0">
              <a:solidFill>
                <a:srgbClr val="FEFFFF"/>
              </a:solidFill>
              <a:latin typeface="Aptos Display" panose="020B0004020202020204" pitchFamily="34" charset="0"/>
            </a:endParaRPr>
          </a:p>
          <a:p>
            <a:pPr marL="491490" lvl="1" indent="-245745">
              <a:lnSpc>
                <a:spcPts val="3185"/>
              </a:lnSpc>
              <a:buFont typeface="Arial" panose="020B0604020202020204"/>
              <a:buChar char="•"/>
            </a:pPr>
            <a:r>
              <a:rPr lang="en-US" sz="2275" spc="22" dirty="0">
                <a:solidFill>
                  <a:srgbClr val="FEFFFF"/>
                </a:solidFill>
                <a:latin typeface="Aptos Display" panose="020B0004020202020204" pitchFamily="34" charset="0"/>
              </a:rPr>
              <a:t>On the other hand, User IDs such as 23, 88, 59, 86, 29, 58, 77, and 1 have posted most number of photos but didn’t like or comment on any posts.</a:t>
            </a:r>
          </a:p>
          <a:p>
            <a:pPr algn="just">
              <a:lnSpc>
                <a:spcPts val="3185"/>
              </a:lnSpc>
            </a:pPr>
            <a:endParaRPr lang="en-US" sz="2275" spc="22" dirty="0">
              <a:solidFill>
                <a:srgbClr val="FEFFFF"/>
              </a:solidFill>
              <a:latin typeface="Aptos Display" panose="020B0004020202020204" pitchFamily="34" charset="0"/>
            </a:endParaRPr>
          </a:p>
        </p:txBody>
      </p:sp>
      <p:sp>
        <p:nvSpPr>
          <p:cNvPr id="8" name="TextBox 8"/>
          <p:cNvSpPr txBox="1"/>
          <p:nvPr/>
        </p:nvSpPr>
        <p:spPr>
          <a:xfrm>
            <a:off x="2514600" y="719915"/>
            <a:ext cx="13237527" cy="865237"/>
          </a:xfrm>
          <a:prstGeom prst="rect">
            <a:avLst/>
          </a:prstGeom>
        </p:spPr>
        <p:txBody>
          <a:bodyPr wrap="square" lIns="0" tIns="0" rIns="0" bIns="0" rtlCol="0" anchor="t">
            <a:spAutoFit/>
          </a:bodyPr>
          <a:lstStyle/>
          <a:p>
            <a:pPr marL="0" lvl="0" indent="0" algn="l">
              <a:lnSpc>
                <a:spcPts val="7085"/>
              </a:lnSpc>
              <a:spcBef>
                <a:spcPct val="0"/>
              </a:spcBef>
            </a:pPr>
            <a:r>
              <a:rPr lang="en-US" sz="5135" spc="256" dirty="0">
                <a:solidFill>
                  <a:srgbClr val="000000"/>
                </a:solidFill>
                <a:latin typeface="Aptos Display" panose="020B0004020202020204" pitchFamily="34" charset="0"/>
              </a:rPr>
              <a:t>User activity and Engagement Level</a:t>
            </a:r>
          </a:p>
        </p:txBody>
      </p:sp>
      <p:pic>
        <p:nvPicPr>
          <p:cNvPr id="12" name="Picture 11">
            <a:extLst>
              <a:ext uri="{FF2B5EF4-FFF2-40B4-BE49-F238E27FC236}">
                <a16:creationId xmlns:a16="http://schemas.microsoft.com/office/drawing/2014/main" id="{1825A376-EA22-D4CA-6849-114BA6104E18}"/>
              </a:ext>
            </a:extLst>
          </p:cNvPr>
          <p:cNvPicPr>
            <a:picLocks noChangeAspect="1"/>
          </p:cNvPicPr>
          <p:nvPr/>
        </p:nvPicPr>
        <p:blipFill>
          <a:blip r:embed="rId2"/>
          <a:stretch>
            <a:fillRect/>
          </a:stretch>
        </p:blipFill>
        <p:spPr>
          <a:xfrm>
            <a:off x="10938456" y="3927987"/>
            <a:ext cx="7052158" cy="3409950"/>
          </a:xfrm>
          <a:prstGeom prst="rect">
            <a:avLst/>
          </a:prstGeom>
        </p:spPr>
      </p:pic>
      <p:pic>
        <p:nvPicPr>
          <p:cNvPr id="14" name="Picture 13">
            <a:extLst>
              <a:ext uri="{FF2B5EF4-FFF2-40B4-BE49-F238E27FC236}">
                <a16:creationId xmlns:a16="http://schemas.microsoft.com/office/drawing/2014/main" id="{90B9B10E-09EC-0C27-08C6-EC01E07926E8}"/>
              </a:ext>
            </a:extLst>
          </p:cNvPr>
          <p:cNvPicPr>
            <a:picLocks noChangeAspect="1"/>
          </p:cNvPicPr>
          <p:nvPr/>
        </p:nvPicPr>
        <p:blipFill>
          <a:blip r:embed="rId3"/>
          <a:stretch>
            <a:fillRect/>
          </a:stretch>
        </p:blipFill>
        <p:spPr>
          <a:xfrm>
            <a:off x="6248400" y="3009549"/>
            <a:ext cx="3879441" cy="3267780"/>
          </a:xfrm>
          <a:prstGeom prst="rect">
            <a:avLst/>
          </a:prstGeom>
        </p:spPr>
      </p:pic>
      <p:pic>
        <p:nvPicPr>
          <p:cNvPr id="16" name="Picture 15">
            <a:extLst>
              <a:ext uri="{FF2B5EF4-FFF2-40B4-BE49-F238E27FC236}">
                <a16:creationId xmlns:a16="http://schemas.microsoft.com/office/drawing/2014/main" id="{12D8AA80-0871-6765-BD98-0381E4EF0E3E}"/>
              </a:ext>
            </a:extLst>
          </p:cNvPr>
          <p:cNvPicPr>
            <a:picLocks noChangeAspect="1"/>
          </p:cNvPicPr>
          <p:nvPr/>
        </p:nvPicPr>
        <p:blipFill>
          <a:blip r:embed="rId4"/>
          <a:stretch>
            <a:fillRect/>
          </a:stretch>
        </p:blipFill>
        <p:spPr>
          <a:xfrm>
            <a:off x="6168236" y="6590674"/>
            <a:ext cx="4182059" cy="3286584"/>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137</TotalTime>
  <Words>1004</Words>
  <Application>Microsoft Office PowerPoint</Application>
  <PresentationFormat>Custom</PresentationFormat>
  <Paragraphs>105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Aptos Display</vt:lpstr>
      <vt:lpstr>Trebuchet MS</vt:lpstr>
      <vt:lpstr>Wingdings 3</vt:lpstr>
      <vt:lpstr>Bodoni MT Black</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Restaurant Data Analysis</dc:title>
  <dc:creator/>
  <cp:lastModifiedBy>Sumit Kumar Sharma</cp:lastModifiedBy>
  <cp:revision>6</cp:revision>
  <dcterms:created xsi:type="dcterms:W3CDTF">2006-08-16T00:00:00Z</dcterms:created>
  <dcterms:modified xsi:type="dcterms:W3CDTF">2024-10-15T04:29:50Z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1C0E35A5C2E142BB956AC9D1D35237A1_12</vt:lpwstr>
  </property>
  <property fmtid="{D5CDD505-2E9C-101B-9397-08002B2CF9AE}" pid="3" name="KSOProductBuildVer">
    <vt:lpwstr>1033-12.2.0.13489</vt:lpwstr>
  </property>
</Properties>
</file>